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79" r:id="rId3"/>
    <p:sldId id="384" r:id="rId4"/>
    <p:sldId id="373" r:id="rId5"/>
    <p:sldId id="374" r:id="rId6"/>
    <p:sldId id="375" r:id="rId7"/>
    <p:sldId id="376" r:id="rId8"/>
    <p:sldId id="382" r:id="rId9"/>
    <p:sldId id="381" r:id="rId10"/>
    <p:sldId id="383" r:id="rId11"/>
  </p:sldIdLst>
  <p:sldSz cx="9144000" cy="5143500" type="screen16x9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D43B395-D0D1-2E4B-A697-12000A27C04F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178F17A-FC45-3C45-A0EE-E5A7C125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STCs</a:t>
            </a:r>
            <a:r>
              <a:rPr lang="en-US" baseline="0" dirty="0"/>
              <a:t> for a $30K 30kw system already has $19K STCs taken off price.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6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Gallium arsenide used</a:t>
            </a:r>
            <a:r>
              <a:rPr lang="en-US" baseline="0" dirty="0" smtClean="0"/>
              <a:t> by solar panels in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17A-FC45-3C45-A0EE-E5A7C1257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0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3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6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0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A1C3A-3F56-214E-9596-6BF770605FB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05819-8776-0642-A733-B577FC8B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01-10 at 10.0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6783" y="1477503"/>
            <a:ext cx="8613999" cy="1102519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6784" y="1269292"/>
            <a:ext cx="900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+mj-lt"/>
                <a:cs typeface="Brandon Grotesque Regular"/>
              </a:rPr>
              <a:t>Renewable energy in the </a:t>
            </a:r>
            <a:r>
              <a:rPr lang="en-US" sz="3600" b="1" dirty="0" err="1">
                <a:solidFill>
                  <a:schemeClr val="accent6"/>
                </a:solidFill>
                <a:latin typeface="+mj-lt"/>
                <a:cs typeface="Brandon Grotesque Regular"/>
              </a:rPr>
              <a:t>L</a:t>
            </a:r>
            <a:r>
              <a:rPr lang="en-US" sz="3600" b="1" dirty="0" err="1" smtClean="0">
                <a:solidFill>
                  <a:schemeClr val="accent6"/>
                </a:solidFill>
                <a:latin typeface="+mj-lt"/>
                <a:cs typeface="Brandon Grotesque Regular"/>
              </a:rPr>
              <a:t>oddon</a:t>
            </a:r>
            <a:r>
              <a:rPr lang="en-US" sz="3600" b="1" dirty="0" smtClean="0">
                <a:solidFill>
                  <a:schemeClr val="accent6"/>
                </a:solidFill>
                <a:latin typeface="+mj-lt"/>
                <a:cs typeface="Brandon Grotesque Regular"/>
              </a:rPr>
              <a:t> </a:t>
            </a:r>
            <a:r>
              <a:rPr lang="en-US" sz="3600" b="1" dirty="0">
                <a:solidFill>
                  <a:schemeClr val="accent6"/>
                </a:solidFill>
                <a:latin typeface="+mj-lt"/>
                <a:cs typeface="Brandon Grotesque Regular"/>
              </a:rPr>
              <a:t>M</a:t>
            </a:r>
            <a:r>
              <a:rPr lang="en-US" sz="3600" b="1" dirty="0" smtClean="0">
                <a:solidFill>
                  <a:schemeClr val="accent6"/>
                </a:solidFill>
                <a:latin typeface="+mj-lt"/>
                <a:cs typeface="Brandon Grotesque Regular"/>
              </a:rPr>
              <a:t>allee</a:t>
            </a:r>
            <a:endParaRPr lang="en-US" sz="3600" b="1" dirty="0">
              <a:solidFill>
                <a:schemeClr val="accent6"/>
              </a:solidFill>
              <a:latin typeface="+mj-lt"/>
              <a:cs typeface="Brandon Grotesque Regular"/>
            </a:endParaRPr>
          </a:p>
        </p:txBody>
      </p:sp>
      <p:pic>
        <p:nvPicPr>
          <p:cNvPr id="2" name="Picture 1" descr="Screen Shot 2018-02-23 at 8.20.40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684" y="2322930"/>
            <a:ext cx="8261684" cy="1243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85" y="1754040"/>
            <a:ext cx="810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 studies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 Oct 2019 </a:t>
            </a:r>
            <a:endParaRPr lang="en-US" sz="2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3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Renewable Newstead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23" y="1464911"/>
            <a:ext cx="4524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Commercially viable small-scale solar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Business model established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Vic </a:t>
            </a:r>
            <a:r>
              <a:rPr lang="en-US" dirty="0" err="1" smtClean="0"/>
              <a:t>Govt</a:t>
            </a:r>
            <a:r>
              <a:rPr lang="en-US" dirty="0" smtClean="0"/>
              <a:t> $1m to help build solar farm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Distribution tariff is key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Aim to deliver RE to all not just those who can afford solar systems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Commercial partners to build &amp; retail</a:t>
            </a:r>
          </a:p>
          <a:p>
            <a:pPr marL="285750" indent="-285750">
              <a:buFont typeface="Arial"/>
              <a:buChar char="•"/>
            </a:pPr>
            <a:r>
              <a:rPr lang="en-AU" dirty="0" smtClean="0"/>
              <a:t>Customer </a:t>
            </a:r>
            <a:r>
              <a:rPr lang="en-AU" dirty="0"/>
              <a:t>loyalty over </a:t>
            </a:r>
            <a:r>
              <a:rPr lang="en-AU" dirty="0" smtClean="0"/>
              <a:t>10 </a:t>
            </a:r>
            <a:r>
              <a:rPr lang="en-AU" dirty="0" err="1" smtClean="0"/>
              <a:t>yrs</a:t>
            </a:r>
            <a:r>
              <a:rPr lang="en-AU" dirty="0" smtClean="0"/>
              <a:t> might equal green </a:t>
            </a:r>
            <a:r>
              <a:rPr lang="en-AU" dirty="0"/>
              <a:t>energy </a:t>
            </a:r>
            <a:r>
              <a:rPr lang="en-AU" dirty="0" smtClean="0"/>
              <a:t>credits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15" y="1451710"/>
            <a:ext cx="3666543" cy="2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Hardwicks</a:t>
            </a:r>
            <a:r>
              <a:rPr lang="en-US" sz="2400" b="1" dirty="0" smtClean="0"/>
              <a:t> Meat Supply </a:t>
            </a:r>
            <a:r>
              <a:rPr lang="en-US" sz="2400" b="1" dirty="0" err="1" smtClean="0"/>
              <a:t>Kyneton</a:t>
            </a:r>
            <a:r>
              <a:rPr lang="en-US" sz="2400" b="1" dirty="0" smtClean="0"/>
              <a:t>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solar/battery </a:t>
            </a:r>
            <a:r>
              <a:rPr lang="en-US" sz="2400" b="1" dirty="0" err="1" smtClean="0"/>
              <a:t>microgrid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93" y="1662048"/>
            <a:ext cx="3644620" cy="2728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418" y="1611765"/>
            <a:ext cx="39520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Need constant power for cool stores and freezers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$10M meat supplies at risk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$1.2M annual electricity bill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3</a:t>
            </a:r>
            <a:r>
              <a:rPr lang="en-US" dirty="0" smtClean="0"/>
              <a:t>MW solar and 2MW battery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Cut power bill by 60%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island in an outage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shift peak load by </a:t>
            </a:r>
            <a:r>
              <a:rPr lang="en-US" dirty="0" err="1" smtClean="0"/>
              <a:t>utilising</a:t>
            </a:r>
            <a:r>
              <a:rPr lang="en-US" dirty="0" smtClean="0"/>
              <a:t> battery in peak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55" y="1611765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/>
              <a:t>Lyttleton</a:t>
            </a:r>
            <a:r>
              <a:rPr lang="en-AU" sz="2400" b="1" dirty="0" smtClean="0"/>
              <a:t> St Medical Clinic, C</a:t>
            </a:r>
            <a:r>
              <a:rPr lang="en-US" sz="2400" b="1" dirty="0" smtClean="0"/>
              <a:t>a</a:t>
            </a:r>
            <a:r>
              <a:rPr lang="en-AU" sz="2400" b="1" dirty="0" err="1" smtClean="0"/>
              <a:t>stlemaine</a:t>
            </a:r>
            <a:r>
              <a:rPr lang="en-AU" sz="2400" b="1" dirty="0" smtClean="0"/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2396" y="1464911"/>
            <a:ext cx="625114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Invested $50K in solar and battery</a:t>
            </a:r>
          </a:p>
          <a:p>
            <a:r>
              <a:rPr lang="en-US" dirty="0"/>
              <a:t> </a:t>
            </a:r>
            <a:r>
              <a:rPr lang="en-US" dirty="0" smtClean="0"/>
              <a:t>     system through MASH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Previous summers experienced 3-4 blackouts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Servers go down and fridges with vaccines at risk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Phones can go down creating medical risks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BYD batteries can run in ‘island’ mode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Now have greater security of supply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781" y="1611765"/>
            <a:ext cx="2420420" cy="18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/>
              <a:t>Raygen</a:t>
            </a:r>
            <a:r>
              <a:rPr lang="en-AU" sz="2400" b="1" dirty="0" smtClean="0"/>
              <a:t> Resources Pty Ltd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418" y="1611765"/>
            <a:ext cx="39520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Homegrown new energy tech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 square </a:t>
            </a:r>
            <a:r>
              <a:rPr lang="en-US" dirty="0" err="1" smtClean="0"/>
              <a:t>metres</a:t>
            </a:r>
            <a:r>
              <a:rPr lang="en-US" dirty="0" smtClean="0"/>
              <a:t> of mirrors reflect on to ultra efficient solar panel (5000 x regular PV panel)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Turned into electricity (1MW) and heat (2MW)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Heat can be stored and used or converted later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Now sell tech to C&amp;I customers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Electricity used by </a:t>
            </a:r>
            <a:r>
              <a:rPr lang="en-US" dirty="0" err="1" smtClean="0"/>
              <a:t>neighbouring</a:t>
            </a:r>
            <a:r>
              <a:rPr lang="en-US" dirty="0" smtClean="0"/>
              <a:t> mushroom farm </a:t>
            </a:r>
            <a:r>
              <a:rPr lang="en-US" dirty="0" err="1" smtClean="0"/>
              <a:t>ScatoPlus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522" y="1662048"/>
            <a:ext cx="4167440" cy="27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Select Harvests Bioenergy Plant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418" y="1611765"/>
            <a:ext cx="39520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Converts 30K </a:t>
            </a:r>
            <a:r>
              <a:rPr lang="en-US" dirty="0" err="1" smtClean="0"/>
              <a:t>tonnes</a:t>
            </a:r>
            <a:r>
              <a:rPr lang="en-US" dirty="0" smtClean="0"/>
              <a:t> of almond waste (hulls, shells, tree </a:t>
            </a:r>
            <a:r>
              <a:rPr lang="en-US" dirty="0" err="1" smtClean="0"/>
              <a:t>prunings</a:t>
            </a:r>
            <a:r>
              <a:rPr lang="en-US" dirty="0" smtClean="0"/>
              <a:t>) to bioenergy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Steam to electricity generating 20,000MWh/year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Enough to run nut cracking plant and dam pumps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23,645 tCO2 cut annually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Creates 30K </a:t>
            </a:r>
            <a:r>
              <a:rPr lang="en-US" dirty="0" err="1" smtClean="0"/>
              <a:t>tonnes</a:t>
            </a:r>
            <a:r>
              <a:rPr lang="en-US" dirty="0" smtClean="0"/>
              <a:t> of potash spread over 7000 ha of orchards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464" y="1417622"/>
            <a:ext cx="3803776" cy="28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Numurkah Solar Farm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23" y="1464911"/>
            <a:ext cx="4524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100 MW solar farm offsets Melbourne Tram network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Neoen</a:t>
            </a:r>
            <a:r>
              <a:rPr lang="en-US" dirty="0" smtClean="0"/>
              <a:t> made land available to former owner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Grazes 700 Merino Ewes under panels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Solar company benefits: Reduces fire risk and mowing/slashing costs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Farmer benefits: gets access to good fencing, shade, feed and shelter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Dew on panels can act as irrigation in dry periods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27" y="1502384"/>
            <a:ext cx="3799648" cy="25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 smtClean="0"/>
              <a:t>Englefields</a:t>
            </a:r>
            <a:r>
              <a:rPr lang="en-AU" sz="2400" b="1" dirty="0" smtClean="0"/>
              <a:t> Wine Grape Services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23" y="1464911"/>
            <a:ext cx="4524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Installed 52kW system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Slashed quarterly bills to $400 from $3500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Financed by a council Environmental Upgrade Agreement (EUA)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Cash flow positive from day one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Long term low interest loans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include other EE measures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15" y="1447891"/>
            <a:ext cx="3666543" cy="24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Birchip Cropping Group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23" y="1464911"/>
            <a:ext cx="4524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Farmer driven farm research group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Microgrid</a:t>
            </a:r>
            <a:r>
              <a:rPr lang="en-US" dirty="0"/>
              <a:t> with 55 1kW solar panels &amp; 137kW </a:t>
            </a:r>
            <a:r>
              <a:rPr lang="en-US" dirty="0" smtClean="0"/>
              <a:t>battery = $346K  ($210K – Vic </a:t>
            </a:r>
            <a:r>
              <a:rPr lang="en-US" dirty="0" err="1" smtClean="0"/>
              <a:t>Govt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Battery </a:t>
            </a:r>
            <a:r>
              <a:rPr lang="en-US" dirty="0"/>
              <a:t>powers drying lab at night – not commercially sensible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Connected to main power grid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Est</a:t>
            </a:r>
            <a:r>
              <a:rPr lang="en-US" dirty="0"/>
              <a:t> as RE demonstration site for farmers &amp; communities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Est</a:t>
            </a:r>
            <a:r>
              <a:rPr lang="en-US" dirty="0"/>
              <a:t> annual power bill cut = $12,000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Turned on in July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3" y="1447891"/>
            <a:ext cx="3276606" cy="24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owerpoint3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144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3816" y="757025"/>
            <a:ext cx="781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Brandon Grotesque Black"/>
              <a:cs typeface="Brandon Grotesque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62048"/>
            <a:ext cx="7179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709" y="1035208"/>
            <a:ext cx="4919701" cy="1567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078" indent="-514350">
              <a:buFont typeface="+mj-lt"/>
              <a:buAutoNum type="arabicPeriod"/>
            </a:pPr>
            <a:endParaRPr lang="en-A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816" y="757025"/>
            <a:ext cx="617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smtClean="0"/>
              <a:t>Kia-</a:t>
            </a:r>
            <a:r>
              <a:rPr lang="en-AU" sz="2400" b="1" dirty="0" err="1" smtClean="0"/>
              <a:t>Ora</a:t>
            </a:r>
            <a:r>
              <a:rPr lang="en-AU" sz="2400" b="1" dirty="0" smtClean="0"/>
              <a:t> Piggery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418" y="1611765"/>
            <a:ext cx="5610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AU" dirty="0" smtClean="0"/>
          </a:p>
          <a:p>
            <a:pPr marL="285750" indent="-285750">
              <a:buFont typeface="Arial"/>
              <a:buChar char="•"/>
            </a:pPr>
            <a:endParaRPr lang="en-AU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323" y="1464911"/>
            <a:ext cx="45249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Produces 5,000 </a:t>
            </a:r>
            <a:r>
              <a:rPr lang="en-US" dirty="0" err="1"/>
              <a:t>tonnes</a:t>
            </a:r>
            <a:r>
              <a:rPr lang="en-US" dirty="0"/>
              <a:t> of effluent solids/</a:t>
            </a:r>
            <a:r>
              <a:rPr lang="en-US" dirty="0" err="1"/>
              <a:t>yr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Collected in 20ML covered ponds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Generates 55-60% methane &amp; 30% CO2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-hand Ford Falcon motors modified to run on biogas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Cut farms annual power bill from $350K to $</a:t>
            </a:r>
            <a:r>
              <a:rPr lang="en-US" dirty="0" smtClean="0"/>
              <a:t>230K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Cuts equivalent 20,000t CO2/</a:t>
            </a:r>
            <a:r>
              <a:rPr lang="en-US" dirty="0" err="1" smtClean="0"/>
              <a:t>yr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15" y="1544057"/>
            <a:ext cx="3666543" cy="22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560</Words>
  <Application>Microsoft Office PowerPoint</Application>
  <PresentationFormat>On-screen Show (16:9)</PresentationFormat>
  <Paragraphs>106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Brandon Grotesque Black</vt:lpstr>
      <vt:lpstr>Brandon Grotesque Regular</vt:lpstr>
      <vt:lpstr>Calibri</vt:lpstr>
      <vt:lpstr>Mangal</vt:lpstr>
      <vt:lpstr>Office Theme</vt:lpstr>
      <vt:lpstr> </vt:lpstr>
      <vt:lpstr>PowerPoint Presentation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Law</dc:creator>
  <cp:lastModifiedBy>Genevieve Barlow</cp:lastModifiedBy>
  <cp:revision>202</cp:revision>
  <cp:lastPrinted>2019-10-30T09:00:02Z</cp:lastPrinted>
  <dcterms:created xsi:type="dcterms:W3CDTF">2017-10-19T04:05:08Z</dcterms:created>
  <dcterms:modified xsi:type="dcterms:W3CDTF">2019-10-30T10:08:15Z</dcterms:modified>
</cp:coreProperties>
</file>