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49" r:id="rId3"/>
    <p:sldId id="450" r:id="rId4"/>
    <p:sldId id="462" r:id="rId5"/>
    <p:sldId id="454" r:id="rId6"/>
    <p:sldId id="463" r:id="rId7"/>
    <p:sldId id="464" r:id="rId8"/>
    <p:sldId id="478" r:id="rId9"/>
    <p:sldId id="466" r:id="rId10"/>
    <p:sldId id="468" r:id="rId11"/>
    <p:sldId id="469" r:id="rId12"/>
    <p:sldId id="470" r:id="rId13"/>
    <p:sldId id="485" r:id="rId14"/>
    <p:sldId id="471" r:id="rId15"/>
    <p:sldId id="481" r:id="rId16"/>
    <p:sldId id="474" r:id="rId17"/>
    <p:sldId id="475" r:id="rId18"/>
    <p:sldId id="476" r:id="rId19"/>
    <p:sldId id="483" r:id="rId20"/>
    <p:sldId id="480" r:id="rId21"/>
    <p:sldId id="482" r:id="rId22"/>
    <p:sldId id="484" r:id="rId23"/>
    <p:sldId id="479" r:id="rId24"/>
    <p:sldId id="477" r:id="rId2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94625" autoAdjust="0"/>
  </p:normalViewPr>
  <p:slideViewPr>
    <p:cSldViewPr>
      <p:cViewPr varScale="1">
        <p:scale>
          <a:sx n="82" d="100"/>
          <a:sy n="82" d="100"/>
        </p:scale>
        <p:origin x="-1096"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098" cy="511175"/>
          </a:xfrm>
          <a:prstGeom prst="rect">
            <a:avLst/>
          </a:prstGeom>
        </p:spPr>
        <p:txBody>
          <a:bodyPr vert="horz" lIns="92829" tIns="46414" rIns="92829" bIns="46414" rtlCol="0"/>
          <a:lstStyle>
            <a:lvl1pPr algn="l">
              <a:defRPr sz="1200"/>
            </a:lvl1pPr>
          </a:lstStyle>
          <a:p>
            <a:endParaRPr lang="en-AU"/>
          </a:p>
        </p:txBody>
      </p:sp>
      <p:sp>
        <p:nvSpPr>
          <p:cNvPr id="3" name="Date Placeholder 2"/>
          <p:cNvSpPr>
            <a:spLocks noGrp="1"/>
          </p:cNvSpPr>
          <p:nvPr>
            <p:ph type="dt" idx="1"/>
          </p:nvPr>
        </p:nvSpPr>
        <p:spPr>
          <a:xfrm>
            <a:off x="4021617" y="2"/>
            <a:ext cx="3076097" cy="511175"/>
          </a:xfrm>
          <a:prstGeom prst="rect">
            <a:avLst/>
          </a:prstGeom>
        </p:spPr>
        <p:txBody>
          <a:bodyPr vert="horz" lIns="92829" tIns="46414" rIns="92829" bIns="46414" rtlCol="0"/>
          <a:lstStyle>
            <a:lvl1pPr algn="r">
              <a:defRPr sz="1200"/>
            </a:lvl1pPr>
          </a:lstStyle>
          <a:p>
            <a:fld id="{16EA520C-282F-4DBC-B666-FFDF119678A4}" type="datetimeFigureOut">
              <a:rPr lang="en-AU" smtClean="0"/>
              <a:t>22/11/19</a:t>
            </a:fld>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2829" tIns="46414" rIns="92829" bIns="46414" rtlCol="0" anchor="ctr"/>
          <a:lstStyle/>
          <a:p>
            <a:endParaRPr lang="en-AU"/>
          </a:p>
        </p:txBody>
      </p:sp>
      <p:sp>
        <p:nvSpPr>
          <p:cNvPr id="5" name="Notes Placeholder 4"/>
          <p:cNvSpPr>
            <a:spLocks noGrp="1"/>
          </p:cNvSpPr>
          <p:nvPr>
            <p:ph type="body" sz="quarter" idx="3"/>
          </p:nvPr>
        </p:nvSpPr>
        <p:spPr>
          <a:xfrm>
            <a:off x="710722" y="4860929"/>
            <a:ext cx="5679440" cy="4605337"/>
          </a:xfrm>
          <a:prstGeom prst="rect">
            <a:avLst/>
          </a:prstGeom>
        </p:spPr>
        <p:txBody>
          <a:bodyPr vert="horz" lIns="92829" tIns="46414" rIns="92829" bIns="46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721852"/>
            <a:ext cx="3076098" cy="511175"/>
          </a:xfrm>
          <a:prstGeom prst="rect">
            <a:avLst/>
          </a:prstGeom>
        </p:spPr>
        <p:txBody>
          <a:bodyPr vert="horz" lIns="92829" tIns="46414" rIns="92829" bIns="46414" rtlCol="0" anchor="b"/>
          <a:lstStyle>
            <a:lvl1pPr algn="l">
              <a:defRPr sz="1200"/>
            </a:lvl1pPr>
          </a:lstStyle>
          <a:p>
            <a:endParaRPr lang="en-AU"/>
          </a:p>
        </p:txBody>
      </p:sp>
      <p:sp>
        <p:nvSpPr>
          <p:cNvPr id="7" name="Slide Number Placeholder 6"/>
          <p:cNvSpPr>
            <a:spLocks noGrp="1"/>
          </p:cNvSpPr>
          <p:nvPr>
            <p:ph type="sldNum" sz="quarter" idx="5"/>
          </p:nvPr>
        </p:nvSpPr>
        <p:spPr>
          <a:xfrm>
            <a:off x="4021617" y="9721852"/>
            <a:ext cx="3076097" cy="511175"/>
          </a:xfrm>
          <a:prstGeom prst="rect">
            <a:avLst/>
          </a:prstGeom>
        </p:spPr>
        <p:txBody>
          <a:bodyPr vert="horz" lIns="92829" tIns="46414" rIns="92829" bIns="46414" rtlCol="0" anchor="b"/>
          <a:lstStyle>
            <a:lvl1pPr algn="r">
              <a:defRPr sz="1200"/>
            </a:lvl1pPr>
          </a:lstStyle>
          <a:p>
            <a:fld id="{B21AFD6C-FD2B-48DA-92E0-9932CA72B990}" type="slidenum">
              <a:rPr lang="en-AU" smtClean="0"/>
              <a:t>‹#›</a:t>
            </a:fld>
            <a:endParaRPr lang="en-AU"/>
          </a:p>
        </p:txBody>
      </p:sp>
    </p:spTree>
    <p:extLst>
      <p:ext uri="{BB962C8B-B14F-4D97-AF65-F5344CB8AC3E}">
        <p14:creationId xmlns:p14="http://schemas.microsoft.com/office/powerpoint/2010/main" val="115571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p:txBody>
      </p:sp>
      <p:sp>
        <p:nvSpPr>
          <p:cNvPr id="4" name="Slide Number Placeholder 3"/>
          <p:cNvSpPr>
            <a:spLocks noGrp="1"/>
          </p:cNvSpPr>
          <p:nvPr>
            <p:ph type="sldNum" sz="quarter" idx="10"/>
          </p:nvPr>
        </p:nvSpPr>
        <p:spPr/>
        <p:txBody>
          <a:bodyPr/>
          <a:lstStyle/>
          <a:p>
            <a:fld id="{BFBCB7CC-5B99-4642-B8C5-04DADF098BE7}" type="slidenum">
              <a:rPr lang="en-US" smtClean="0"/>
              <a:t>5</a:t>
            </a:fld>
            <a:endParaRPr lang="en-US"/>
          </a:p>
        </p:txBody>
      </p:sp>
    </p:spTree>
    <p:extLst>
      <p:ext uri="{BB962C8B-B14F-4D97-AF65-F5344CB8AC3E}">
        <p14:creationId xmlns:p14="http://schemas.microsoft.com/office/powerpoint/2010/main" val="166804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p:txBody>
      </p:sp>
      <p:sp>
        <p:nvSpPr>
          <p:cNvPr id="4" name="Slide Number Placeholder 3"/>
          <p:cNvSpPr>
            <a:spLocks noGrp="1"/>
          </p:cNvSpPr>
          <p:nvPr>
            <p:ph type="sldNum" sz="quarter" idx="10"/>
          </p:nvPr>
        </p:nvSpPr>
        <p:spPr/>
        <p:txBody>
          <a:bodyPr/>
          <a:lstStyle/>
          <a:p>
            <a:fld id="{BFBCB7CC-5B99-4642-B8C5-04DADF098BE7}" type="slidenum">
              <a:rPr lang="en-US" smtClean="0"/>
              <a:t>6</a:t>
            </a:fld>
            <a:endParaRPr lang="en-US"/>
          </a:p>
        </p:txBody>
      </p:sp>
    </p:spTree>
    <p:extLst>
      <p:ext uri="{BB962C8B-B14F-4D97-AF65-F5344CB8AC3E}">
        <p14:creationId xmlns:p14="http://schemas.microsoft.com/office/powerpoint/2010/main" val="13519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700159-DF53-46F8-ABDE-1DC70CC7FB7E}" type="datetimeFigureOut">
              <a:rPr lang="en-AU" smtClean="0"/>
              <a:t>22/11/19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64559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700159-DF53-46F8-ABDE-1DC70CC7FB7E}" type="datetimeFigureOut">
              <a:rPr lang="en-AU" smtClean="0"/>
              <a:t>22/11/19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302421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700159-DF53-46F8-ABDE-1DC70CC7FB7E}" type="datetimeFigureOut">
              <a:rPr lang="en-AU" smtClean="0"/>
              <a:t>22/11/19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319072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700159-DF53-46F8-ABDE-1DC70CC7FB7E}" type="datetimeFigureOut">
              <a:rPr lang="en-AU" smtClean="0"/>
              <a:t>22/11/19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55333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00159-DF53-46F8-ABDE-1DC70CC7FB7E}" type="datetimeFigureOut">
              <a:rPr lang="en-AU" smtClean="0"/>
              <a:t>22/11/19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58729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700159-DF53-46F8-ABDE-1DC70CC7FB7E}" type="datetimeFigureOut">
              <a:rPr lang="en-AU" smtClean="0"/>
              <a:t>22/11/19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424417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700159-DF53-46F8-ABDE-1DC70CC7FB7E}" type="datetimeFigureOut">
              <a:rPr lang="en-AU" smtClean="0"/>
              <a:t>22/11/19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273512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700159-DF53-46F8-ABDE-1DC70CC7FB7E}" type="datetimeFigureOut">
              <a:rPr lang="en-AU" smtClean="0"/>
              <a:t>22/11/19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222728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00159-DF53-46F8-ABDE-1DC70CC7FB7E}" type="datetimeFigureOut">
              <a:rPr lang="en-AU" smtClean="0"/>
              <a:t>22/11/19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21394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00159-DF53-46F8-ABDE-1DC70CC7FB7E}" type="datetimeFigureOut">
              <a:rPr lang="en-AU" smtClean="0"/>
              <a:t>22/11/19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420224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00159-DF53-46F8-ABDE-1DC70CC7FB7E}" type="datetimeFigureOut">
              <a:rPr lang="en-AU" smtClean="0"/>
              <a:t>22/11/19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536E56-578D-4EE6-A069-09401AC2B52D}" type="slidenum">
              <a:rPr lang="en-AU" smtClean="0"/>
              <a:t>‹#›</a:t>
            </a:fld>
            <a:endParaRPr lang="en-AU"/>
          </a:p>
        </p:txBody>
      </p:sp>
    </p:spTree>
    <p:extLst>
      <p:ext uri="{BB962C8B-B14F-4D97-AF65-F5344CB8AC3E}">
        <p14:creationId xmlns:p14="http://schemas.microsoft.com/office/powerpoint/2010/main" val="1877003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00159-DF53-46F8-ABDE-1DC70CC7FB7E}" type="datetimeFigureOut">
              <a:rPr lang="en-AU" smtClean="0"/>
              <a:t>22/11/19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36E56-578D-4EE6-A069-09401AC2B52D}" type="slidenum">
              <a:rPr lang="en-AU" smtClean="0"/>
              <a:t>‹#›</a:t>
            </a:fld>
            <a:endParaRPr lang="en-AU"/>
          </a:p>
        </p:txBody>
      </p:sp>
    </p:spTree>
    <p:extLst>
      <p:ext uri="{BB962C8B-B14F-4D97-AF65-F5344CB8AC3E}">
        <p14:creationId xmlns:p14="http://schemas.microsoft.com/office/powerpoint/2010/main" val="390650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5" Type="http://schemas.openxmlformats.org/officeDocument/2006/relationships/image" Target="../media/image17.jpe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5" Type="http://schemas.openxmlformats.org/officeDocument/2006/relationships/image" Target="../media/image17.jpe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5"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7.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5" Type="http://schemas.openxmlformats.org/officeDocument/2006/relationships/image" Target="../media/image3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5" Type="http://schemas.openxmlformats.org/officeDocument/2006/relationships/image" Target="../media/image33.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5" Type="http://schemas.openxmlformats.org/officeDocument/2006/relationships/image" Target="../media/image34.png"/><Relationship Id="rId6" Type="http://schemas.openxmlformats.org/officeDocument/2006/relationships/image" Target="../media/image3.png"/><Relationship Id="rId7"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7.pn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eg"/><Relationship Id="rId5" Type="http://schemas.openxmlformats.org/officeDocument/2006/relationships/image" Target="../media/image7.jpe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eg"/><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6149330"/>
            <a:ext cx="6400800" cy="622920"/>
          </a:xfrm>
        </p:spPr>
        <p:txBody>
          <a:bodyPr>
            <a:normAutofit/>
          </a:bodyPr>
          <a:lstStyle/>
          <a:p>
            <a:r>
              <a:rPr lang="en-AU" sz="2000" dirty="0"/>
              <a:t>www.bsg.org.au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548680"/>
            <a:ext cx="3020397" cy="119961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6100496"/>
            <a:ext cx="1802907" cy="50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520" y="3849638"/>
            <a:ext cx="27051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 xmlns:a16="http://schemas.microsoft.com/office/drawing/2014/main" id="{6E8C8B8C-4055-4B41-8C59-5B993B4D6A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7625" y="404665"/>
            <a:ext cx="1657784" cy="1657784"/>
          </a:xfrm>
          <a:prstGeom prst="rect">
            <a:avLst/>
          </a:prstGeom>
        </p:spPr>
      </p:pic>
      <p:pic>
        <p:nvPicPr>
          <p:cNvPr id="11" name="Picture 10">
            <a:extLst>
              <a:ext uri="{FF2B5EF4-FFF2-40B4-BE49-F238E27FC236}">
                <a16:creationId xmlns:a16="http://schemas.microsoft.com/office/drawing/2014/main" xmlns="" id="{935B156E-85F8-4507-97C8-1BE2729DBB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92041" y="3849638"/>
            <a:ext cx="3071674" cy="2125461"/>
          </a:xfrm>
          <a:prstGeom prst="rect">
            <a:avLst/>
          </a:prstGeom>
        </p:spPr>
      </p:pic>
      <p:sp>
        <p:nvSpPr>
          <p:cNvPr id="2" name="Title 1"/>
          <p:cNvSpPr>
            <a:spLocks noGrp="1"/>
          </p:cNvSpPr>
          <p:nvPr>
            <p:ph type="ctrTitle"/>
          </p:nvPr>
        </p:nvSpPr>
        <p:spPr>
          <a:xfrm>
            <a:off x="467544" y="1885589"/>
            <a:ext cx="8136904" cy="3487627"/>
          </a:xfrm>
        </p:spPr>
        <p:txBody>
          <a:bodyPr>
            <a:noAutofit/>
          </a:bodyPr>
          <a:lstStyle/>
          <a:p>
            <a:r>
              <a:rPr lang="en-AU" sz="2800" dirty="0"/>
              <a:t>Opportunities for </a:t>
            </a:r>
            <a:r>
              <a:rPr lang="en-AU" sz="2800" dirty="0" smtClean="0"/>
              <a:t>Community Energy </a:t>
            </a:r>
            <a:r>
              <a:rPr lang="en-AU" sz="2800" dirty="0"/>
              <a:t>in the R</a:t>
            </a:r>
            <a:r>
              <a:rPr lang="en-AU" sz="2800" dirty="0" smtClean="0"/>
              <a:t>egion</a:t>
            </a:r>
            <a:r>
              <a:rPr lang="en-AU" sz="2800" dirty="0"/>
              <a:t/>
            </a:r>
            <a:br>
              <a:rPr lang="en-AU" sz="2800" dirty="0"/>
            </a:br>
            <a:r>
              <a:rPr lang="en-AU" sz="2800" dirty="0" smtClean="0"/>
              <a:t>Experiences </a:t>
            </a:r>
            <a:r>
              <a:rPr lang="en-AU" sz="2800" dirty="0"/>
              <a:t>from the Bendigo Community Power Hub</a:t>
            </a:r>
            <a:r>
              <a:rPr lang="en-AU" sz="3600" dirty="0"/>
              <a:t/>
            </a:r>
            <a:br>
              <a:rPr lang="en-AU" sz="3600" dirty="0"/>
            </a:br>
            <a:r>
              <a:rPr lang="en-AU" sz="2400" dirty="0"/>
              <a:t/>
            </a:r>
            <a:br>
              <a:rPr lang="en-AU" sz="2400" dirty="0"/>
            </a:br>
            <a:r>
              <a:rPr lang="en-AU" sz="2400" b="1" dirty="0" smtClean="0"/>
              <a:t>Loddon Mallee Future Energy Forum</a:t>
            </a:r>
            <a:r>
              <a:rPr lang="en-AU" sz="2400" dirty="0"/>
              <a:t/>
            </a:r>
            <a:br>
              <a:rPr lang="en-AU" sz="2400" dirty="0"/>
            </a:br>
            <a:r>
              <a:rPr lang="en-AU" sz="2400" dirty="0" smtClean="0"/>
              <a:t/>
            </a:r>
            <a:br>
              <a:rPr lang="en-AU" sz="2400" dirty="0" smtClean="0"/>
            </a:br>
            <a:r>
              <a:rPr lang="en-AU" sz="2400" dirty="0"/>
              <a:t/>
            </a:r>
            <a:br>
              <a:rPr lang="en-AU" sz="2400" dirty="0"/>
            </a:br>
            <a:r>
              <a:rPr lang="en-AU" sz="2400" dirty="0"/>
              <a:t/>
            </a:r>
            <a:br>
              <a:rPr lang="en-AU" sz="2400" dirty="0"/>
            </a:br>
            <a:r>
              <a:rPr lang="en-AU" sz="2400" dirty="0" smtClean="0"/>
              <a:t>31 October </a:t>
            </a:r>
            <a:r>
              <a:rPr lang="en-AU" sz="2400" dirty="0"/>
              <a:t>2019</a:t>
            </a:r>
            <a:br>
              <a:rPr lang="en-AU" sz="2400" dirty="0"/>
            </a:br>
            <a:endParaRPr lang="en-AU" sz="2400" dirty="0"/>
          </a:p>
        </p:txBody>
      </p:sp>
    </p:spTree>
    <p:extLst>
      <p:ext uri="{BB962C8B-B14F-4D97-AF65-F5344CB8AC3E}">
        <p14:creationId xmlns:p14="http://schemas.microsoft.com/office/powerpoint/2010/main" val="3363835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914260" cy="1143000"/>
          </a:xfrm>
        </p:spPr>
        <p:txBody>
          <a:bodyPr>
            <a:normAutofit/>
          </a:bodyPr>
          <a:lstStyle/>
          <a:p>
            <a:r>
              <a:rPr lang="en-AU" sz="3600" dirty="0"/>
              <a:t>Live Monitoring of Projects</a:t>
            </a:r>
            <a:endParaRPr lang="en-AU" sz="3600" dirty="0">
              <a:solidFill>
                <a:srgbClr val="0000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280" y="6108978"/>
            <a:ext cx="1929485" cy="5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11" name="Picture 10">
            <a:extLst>
              <a:ext uri="{FF2B5EF4-FFF2-40B4-BE49-F238E27FC236}">
                <a16:creationId xmlns="" xmlns:a16="http://schemas.microsoft.com/office/drawing/2014/main" id="{5A2DE9F7-A2D6-4B12-A483-F9BE02F7DC68}"/>
              </a:ext>
            </a:extLst>
          </p:cNvPr>
          <p:cNvPicPr/>
          <p:nvPr/>
        </p:nvPicPr>
        <p:blipFill>
          <a:blip r:embed="rId5" cstate="screen">
            <a:extLst>
              <a:ext uri="{28A0092B-C50C-407E-A947-70E740481C1C}">
                <a14:useLocalDpi xmlns:a14="http://schemas.microsoft.com/office/drawing/2010/main"/>
              </a:ext>
            </a:extLst>
          </a:blip>
          <a:stretch>
            <a:fillRect/>
          </a:stretch>
        </p:blipFill>
        <p:spPr>
          <a:xfrm>
            <a:off x="7362700" y="408270"/>
            <a:ext cx="1766570" cy="807720"/>
          </a:xfrm>
          <a:prstGeom prst="rect">
            <a:avLst/>
          </a:prstGeom>
        </p:spPr>
      </p:pic>
      <p:pic>
        <p:nvPicPr>
          <p:cNvPr id="102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7735" y="1249776"/>
            <a:ext cx="9087023" cy="394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9280" y="1573122"/>
            <a:ext cx="2230472"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87824" y="4553554"/>
            <a:ext cx="3024336" cy="233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914260" cy="1143000"/>
          </a:xfrm>
        </p:spPr>
        <p:txBody>
          <a:bodyPr>
            <a:normAutofit/>
          </a:bodyPr>
          <a:lstStyle/>
          <a:p>
            <a:r>
              <a:rPr lang="en-AU" sz="3600" dirty="0"/>
              <a:t>Rooftop Solar Investment Model</a:t>
            </a:r>
            <a:r>
              <a:rPr lang="en-AU" sz="2400" dirty="0"/>
              <a:t> </a:t>
            </a:r>
            <a:endParaRPr lang="en-AU" sz="2400" dirty="0">
              <a:solidFill>
                <a:srgbClr val="0000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426820"/>
            <a:ext cx="8507288" cy="4525963"/>
          </a:xfrm>
        </p:spPr>
        <p:txBody>
          <a:bodyPr>
            <a:noAutofit/>
          </a:bodyPr>
          <a:lstStyle/>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a:p>
            <a:endParaRPr lang="en-AU" sz="12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280" y="6108978"/>
            <a:ext cx="1929485" cy="5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11" name="Picture 10">
            <a:extLst>
              <a:ext uri="{FF2B5EF4-FFF2-40B4-BE49-F238E27FC236}">
                <a16:creationId xmlns="" xmlns:a16="http://schemas.microsoft.com/office/drawing/2014/main" id="{58AC13C5-5AF8-4ABD-9797-4FD7ED88F7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3691855" y="5900767"/>
            <a:ext cx="1766570" cy="807720"/>
          </a:xfrm>
          <a:prstGeom prst="rect">
            <a:avLst/>
          </a:prstGeom>
        </p:spPr>
      </p:pic>
      <p:pic>
        <p:nvPicPr>
          <p:cNvPr id="409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67054" y="1327065"/>
            <a:ext cx="6216171" cy="462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2018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706"/>
            <a:ext cx="8229600" cy="796950"/>
          </a:xfrm>
        </p:spPr>
        <p:txBody>
          <a:bodyPr/>
          <a:lstStyle/>
          <a:p>
            <a:r>
              <a:rPr lang="en-AU" dirty="0"/>
              <a:t>Government Schools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sp>
        <p:nvSpPr>
          <p:cNvPr id="10" name="Content Placeholder 2">
            <a:extLst>
              <a:ext uri="{FF2B5EF4-FFF2-40B4-BE49-F238E27FC236}">
                <a16:creationId xmlns="" xmlns:a16="http://schemas.microsoft.com/office/drawing/2014/main" id="{2DA00621-0F50-484F-A7BC-D5E395ECEFF4}"/>
              </a:ext>
            </a:extLst>
          </p:cNvPr>
          <p:cNvSpPr>
            <a:spLocks noGrp="1"/>
          </p:cNvSpPr>
          <p:nvPr>
            <p:ph idx="1"/>
          </p:nvPr>
        </p:nvSpPr>
        <p:spPr>
          <a:xfrm>
            <a:off x="323528" y="1628800"/>
            <a:ext cx="8712968" cy="1386599"/>
          </a:xfrm>
        </p:spPr>
        <p:txBody>
          <a:bodyPr>
            <a:noAutofit/>
          </a:bodyPr>
          <a:lstStyle/>
          <a:p>
            <a:r>
              <a:rPr lang="en-AU" sz="2200" dirty="0"/>
              <a:t>Working with local primary and secondary schools</a:t>
            </a:r>
          </a:p>
          <a:p>
            <a:r>
              <a:rPr lang="en-AU" sz="2200" dirty="0"/>
              <a:t>Each site will have between 60 and 99 kW of solar PV</a:t>
            </a:r>
          </a:p>
          <a:p>
            <a:r>
              <a:rPr lang="en-AU" sz="2200" dirty="0"/>
              <a:t>Up to $1.2 million in local community investment will be needed</a:t>
            </a:r>
          </a:p>
          <a:p>
            <a:endParaRPr lang="en-AU" sz="600" dirty="0"/>
          </a:p>
          <a:p>
            <a:r>
              <a:rPr lang="en-AU" sz="2200" dirty="0"/>
              <a:t>Savings over 25 </a:t>
            </a:r>
            <a:r>
              <a:rPr lang="en-AU" sz="2200" dirty="0" err="1"/>
              <a:t>yrs</a:t>
            </a:r>
            <a:r>
              <a:rPr lang="en-AU" sz="2200" dirty="0"/>
              <a:t> – $8m and 38,000 tonnes of C0</a:t>
            </a:r>
            <a:r>
              <a:rPr lang="en-AU" sz="2200" baseline="30000" dirty="0"/>
              <a:t>2-e</a:t>
            </a:r>
          </a:p>
          <a:p>
            <a:r>
              <a:rPr lang="en-AU" sz="2200" dirty="0"/>
              <a:t>Potential for </a:t>
            </a:r>
            <a:r>
              <a:rPr lang="en-AU" sz="2200" dirty="0" err="1"/>
              <a:t>Statewide</a:t>
            </a:r>
            <a:r>
              <a:rPr lang="en-AU" sz="2200" dirty="0"/>
              <a:t> roll out  via CPHs</a:t>
            </a:r>
          </a:p>
          <a:p>
            <a:endParaRPr lang="en-AU" dirty="0"/>
          </a:p>
        </p:txBody>
      </p:sp>
      <p:pic>
        <p:nvPicPr>
          <p:cNvPr id="3" name="Picture 2"/>
          <p:cNvPicPr>
            <a:picLocks noChangeAspect="1"/>
          </p:cNvPicPr>
          <p:nvPr/>
        </p:nvPicPr>
        <p:blipFill>
          <a:blip r:embed="rId5"/>
          <a:stretch>
            <a:fillRect/>
          </a:stretch>
        </p:blipFill>
        <p:spPr>
          <a:xfrm>
            <a:off x="1763688" y="3933056"/>
            <a:ext cx="7260522" cy="2161857"/>
          </a:xfrm>
          <a:prstGeom prst="rect">
            <a:avLst/>
          </a:prstGeom>
        </p:spPr>
      </p:pic>
    </p:spTree>
    <p:extLst>
      <p:ext uri="{BB962C8B-B14F-4D97-AF65-F5344CB8AC3E}">
        <p14:creationId xmlns:p14="http://schemas.microsoft.com/office/powerpoint/2010/main" val="2376211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648072"/>
          </a:xfrm>
        </p:spPr>
        <p:txBody>
          <a:bodyPr>
            <a:noAutofit/>
          </a:bodyPr>
          <a:lstStyle/>
          <a:p>
            <a:pPr lvl="2" algn="ctr" rtl="0">
              <a:spcBef>
                <a:spcPct val="0"/>
              </a:spcBef>
            </a:pPr>
            <a:r>
              <a:rPr lang="en-AU" sz="2800" dirty="0">
                <a:latin typeface="+mj-lt"/>
              </a:rPr>
              <a:t>Community Energy Development &amp; Administration Group</a:t>
            </a:r>
            <a:endParaRPr lang="en-AU" sz="2800" dirty="0">
              <a:solidFill>
                <a:srgbClr val="0000FF"/>
              </a:solidFill>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47086" y="1484784"/>
            <a:ext cx="7581298" cy="3963943"/>
          </a:xfrm>
        </p:spPr>
        <p:txBody>
          <a:bodyPr>
            <a:noAutofit/>
          </a:bodyPr>
          <a:lstStyle/>
          <a:p>
            <a:pPr lvl="1"/>
            <a:endParaRPr lang="en-AU" sz="1600" dirty="0"/>
          </a:p>
          <a:p>
            <a:pPr lvl="1"/>
            <a:endParaRPr lang="en-AU" sz="2000" dirty="0"/>
          </a:p>
          <a:p>
            <a:pPr>
              <a:spcBef>
                <a:spcPts val="1300"/>
              </a:spcBef>
            </a:pPr>
            <a:endParaRPr lang="en-AU" sz="240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1275" y="1268760"/>
            <a:ext cx="3284322" cy="1512168"/>
          </a:xfrm>
          <a:prstGeom prst="rect">
            <a:avLst/>
          </a:prstGeom>
        </p:spPr>
      </p:pic>
      <p:sp>
        <p:nvSpPr>
          <p:cNvPr id="6" name="Content Placeholder 2"/>
          <p:cNvSpPr txBox="1">
            <a:spLocks/>
          </p:cNvSpPr>
          <p:nvPr/>
        </p:nvSpPr>
        <p:spPr>
          <a:xfrm>
            <a:off x="394808" y="2492896"/>
            <a:ext cx="8507288" cy="33123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1800" i="1" dirty="0" smtClean="0"/>
              <a:t>Objectives / Purpose: </a:t>
            </a:r>
          </a:p>
          <a:p>
            <a:pPr>
              <a:spcBef>
                <a:spcPts val="1200"/>
              </a:spcBef>
            </a:pPr>
            <a:r>
              <a:rPr lang="en-AU" sz="1800" i="1" dirty="0" smtClean="0"/>
              <a:t>to assist and facilitate the development and ongoing operation of new, predominantly community owned, renewable energy projects across Central Victoria and beyond thus creating local jobs and keeping energy money locally within communities.</a:t>
            </a:r>
          </a:p>
          <a:p>
            <a:pPr>
              <a:spcBef>
                <a:spcPts val="1200"/>
              </a:spcBef>
            </a:pPr>
            <a:r>
              <a:rPr lang="en-AU" sz="1800" i="1" dirty="0" smtClean="0"/>
              <a:t>will provide ongoing operational administrative and other support services to maintain logistical and other viability of projects.</a:t>
            </a:r>
          </a:p>
          <a:p>
            <a:pPr>
              <a:spcBef>
                <a:spcPts val="1200"/>
              </a:spcBef>
            </a:pPr>
            <a:r>
              <a:rPr lang="en-AU" sz="1800" i="1" dirty="0" smtClean="0"/>
              <a:t>assisting the transition to a clean energy future, reducing greenhouse emissions, mitigating some affects of climate change and helping communities to adapt to our future changing climate.</a:t>
            </a:r>
            <a:endParaRPr lang="en-US" sz="1800" dirty="0" smtClean="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8" name="Picture 7">
            <a:extLst>
              <a:ext uri="{FF2B5EF4-FFF2-40B4-BE49-F238E27FC236}">
                <a16:creationId xmlns="" xmlns:a16="http://schemas.microsoft.com/office/drawing/2014/main" id="{58AC13C5-5AF8-4ABD-9797-4FD7ED88F7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3691855" y="5900767"/>
            <a:ext cx="1766570" cy="807720"/>
          </a:xfrm>
          <a:prstGeom prst="rect">
            <a:avLst/>
          </a:prstGeom>
        </p:spPr>
      </p:pic>
    </p:spTree>
    <p:extLst>
      <p:ext uri="{BB962C8B-B14F-4D97-AF65-F5344CB8AC3E}">
        <p14:creationId xmlns:p14="http://schemas.microsoft.com/office/powerpoint/2010/main" val="14049007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9738" y="1"/>
            <a:ext cx="2160240" cy="980727"/>
          </a:xfrm>
          <a:prstGeom prst="rect">
            <a:avLst/>
          </a:prstGeom>
        </p:spPr>
      </p:pic>
      <p:sp>
        <p:nvSpPr>
          <p:cNvPr id="10" name="Content Placeholder 2">
            <a:extLst>
              <a:ext uri="{FF2B5EF4-FFF2-40B4-BE49-F238E27FC236}">
                <a16:creationId xmlns="" xmlns:a16="http://schemas.microsoft.com/office/drawing/2014/main" id="{2DA00621-0F50-484F-A7BC-D5E395ECEFF4}"/>
              </a:ext>
            </a:extLst>
          </p:cNvPr>
          <p:cNvSpPr>
            <a:spLocks noGrp="1"/>
          </p:cNvSpPr>
          <p:nvPr>
            <p:ph idx="1"/>
          </p:nvPr>
        </p:nvSpPr>
        <p:spPr>
          <a:xfrm>
            <a:off x="381332" y="1484784"/>
            <a:ext cx="8352928" cy="1165635"/>
          </a:xfrm>
        </p:spPr>
        <p:txBody>
          <a:bodyPr>
            <a:noAutofit/>
          </a:bodyPr>
          <a:lstStyle/>
          <a:p>
            <a:r>
              <a:rPr lang="en-AU" sz="2400" dirty="0"/>
              <a:t>2 </a:t>
            </a:r>
            <a:r>
              <a:rPr lang="en-AU" sz="2400" dirty="0" err="1"/>
              <a:t>MWp</a:t>
            </a:r>
            <a:r>
              <a:rPr lang="en-AU" sz="2400" dirty="0"/>
              <a:t> DC solar farm </a:t>
            </a:r>
            <a:r>
              <a:rPr lang="en-AU" sz="2000" dirty="0"/>
              <a:t>(possibly plus additional solar &amp; battery storage)</a:t>
            </a:r>
            <a:r>
              <a:rPr lang="en-AU" sz="2400" dirty="0"/>
              <a:t> </a:t>
            </a:r>
          </a:p>
          <a:p>
            <a:pPr lvl="1"/>
            <a:r>
              <a:rPr lang="en-AU" sz="2000" dirty="0"/>
              <a:t>$4 - 5 million in local community investment would be needed</a:t>
            </a:r>
          </a:p>
          <a:p>
            <a:pPr lvl="1"/>
            <a:r>
              <a:rPr lang="en-AU" sz="2000" dirty="0"/>
              <a:t>Will shortly be making offers on land from the public (</a:t>
            </a:r>
            <a:r>
              <a:rPr lang="en-AU" sz="2000" dirty="0" err="1"/>
              <a:t>approx</a:t>
            </a:r>
            <a:r>
              <a:rPr lang="en-AU" sz="2000" dirty="0"/>
              <a:t> 6 ha)</a:t>
            </a:r>
          </a:p>
          <a:p>
            <a:endParaRPr lang="en-AU" dirty="0"/>
          </a:p>
        </p:txBody>
      </p:sp>
      <p:pic>
        <p:nvPicPr>
          <p:cNvPr id="8" name="Content Placeholder 3" descr="Solar Farm Diagram r1.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5897" y="2780928"/>
            <a:ext cx="6182651" cy="4051738"/>
          </a:xfrm>
          <a:prstGeom prst="rect">
            <a:avLst/>
          </a:prstGeom>
        </p:spPr>
      </p:pic>
      <p:sp>
        <p:nvSpPr>
          <p:cNvPr id="2" name="Title 1"/>
          <p:cNvSpPr>
            <a:spLocks noGrp="1"/>
          </p:cNvSpPr>
          <p:nvPr>
            <p:ph type="title"/>
          </p:nvPr>
        </p:nvSpPr>
        <p:spPr>
          <a:xfrm>
            <a:off x="457200" y="692696"/>
            <a:ext cx="8229600" cy="796950"/>
          </a:xfrm>
        </p:spPr>
        <p:txBody>
          <a:bodyPr/>
          <a:lstStyle/>
          <a:p>
            <a:r>
              <a:rPr lang="en-AU" dirty="0" smtClean="0"/>
              <a:t>Community Mid-Scale Solar </a:t>
            </a:r>
            <a:r>
              <a:rPr lang="en-AU" dirty="0"/>
              <a:t>Farm</a:t>
            </a:r>
          </a:p>
        </p:txBody>
      </p:sp>
    </p:spTree>
    <p:extLst>
      <p:ext uri="{BB962C8B-B14F-4D97-AF65-F5344CB8AC3E}">
        <p14:creationId xmlns:p14="http://schemas.microsoft.com/office/powerpoint/2010/main" val="20378773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914260" cy="1143000"/>
          </a:xfrm>
        </p:spPr>
        <p:txBody>
          <a:bodyPr>
            <a:normAutofit/>
          </a:bodyPr>
          <a:lstStyle/>
          <a:p>
            <a:r>
              <a:rPr lang="en-AU" sz="3600" dirty="0"/>
              <a:t>Community Solar Farms – the sweet spot</a:t>
            </a:r>
            <a:endParaRPr lang="en-AU" sz="3600" dirty="0">
              <a:solidFill>
                <a:srgbClr val="0000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280" y="6108978"/>
            <a:ext cx="1929485" cy="5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sp>
        <p:nvSpPr>
          <p:cNvPr id="4" name="Rounded Rectangle 3"/>
          <p:cNvSpPr/>
          <p:nvPr/>
        </p:nvSpPr>
        <p:spPr>
          <a:xfrm>
            <a:off x="379460" y="2924944"/>
            <a:ext cx="1564248" cy="72008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Low Voltage</a:t>
            </a:r>
          </a:p>
        </p:txBody>
      </p:sp>
      <p:sp>
        <p:nvSpPr>
          <p:cNvPr id="11" name="Rounded Rectangle 10"/>
          <p:cNvSpPr/>
          <p:nvPr/>
        </p:nvSpPr>
        <p:spPr>
          <a:xfrm>
            <a:off x="2015715" y="2924944"/>
            <a:ext cx="6164681" cy="7200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High Voltage</a:t>
            </a:r>
          </a:p>
        </p:txBody>
      </p:sp>
      <p:sp>
        <p:nvSpPr>
          <p:cNvPr id="12" name="Rounded Rectangle 11"/>
          <p:cNvSpPr/>
          <p:nvPr/>
        </p:nvSpPr>
        <p:spPr>
          <a:xfrm>
            <a:off x="379460" y="1628800"/>
            <a:ext cx="3112420"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Non-Registered Generator </a:t>
            </a:r>
          </a:p>
        </p:txBody>
      </p:sp>
      <p:sp>
        <p:nvSpPr>
          <p:cNvPr id="13" name="Rounded Rectangle 12"/>
          <p:cNvSpPr/>
          <p:nvPr/>
        </p:nvSpPr>
        <p:spPr>
          <a:xfrm>
            <a:off x="3563888" y="1628800"/>
            <a:ext cx="4680520" cy="7200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Registered Generator </a:t>
            </a:r>
          </a:p>
        </p:txBody>
      </p:sp>
      <p:sp>
        <p:nvSpPr>
          <p:cNvPr id="6" name="Right Triangle 5"/>
          <p:cNvSpPr/>
          <p:nvPr/>
        </p:nvSpPr>
        <p:spPr>
          <a:xfrm rot="13460348">
            <a:off x="7831027" y="1634112"/>
            <a:ext cx="698741" cy="7043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3203848" y="1105580"/>
            <a:ext cx="1080120" cy="523220"/>
          </a:xfrm>
          <a:prstGeom prst="rect">
            <a:avLst/>
          </a:prstGeom>
          <a:noFill/>
        </p:spPr>
        <p:txBody>
          <a:bodyPr wrap="square" rtlCol="0">
            <a:spAutoFit/>
          </a:bodyPr>
          <a:lstStyle/>
          <a:p>
            <a:r>
              <a:rPr lang="en-AU" sz="2800" b="1" dirty="0"/>
              <a:t>5</a:t>
            </a:r>
            <a:r>
              <a:rPr lang="en-AU" sz="2400" dirty="0"/>
              <a:t> </a:t>
            </a:r>
            <a:r>
              <a:rPr lang="en-AU" sz="2000" dirty="0"/>
              <a:t>MW</a:t>
            </a:r>
          </a:p>
        </p:txBody>
      </p:sp>
      <p:sp>
        <p:nvSpPr>
          <p:cNvPr id="14" name="Right Triangle 13"/>
          <p:cNvSpPr/>
          <p:nvPr/>
        </p:nvSpPr>
        <p:spPr>
          <a:xfrm rot="13460348">
            <a:off x="7831028" y="2932819"/>
            <a:ext cx="698741" cy="7043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1610619" y="2426659"/>
            <a:ext cx="1080120" cy="523220"/>
          </a:xfrm>
          <a:prstGeom prst="rect">
            <a:avLst/>
          </a:prstGeom>
          <a:noFill/>
        </p:spPr>
        <p:txBody>
          <a:bodyPr wrap="square" rtlCol="0">
            <a:spAutoFit/>
          </a:bodyPr>
          <a:lstStyle/>
          <a:p>
            <a:r>
              <a:rPr lang="en-AU" sz="2800" b="1" dirty="0"/>
              <a:t>2</a:t>
            </a:r>
            <a:r>
              <a:rPr lang="en-AU" sz="2400" dirty="0"/>
              <a:t> </a:t>
            </a:r>
            <a:r>
              <a:rPr lang="en-AU" sz="2000" dirty="0"/>
              <a:t>MW</a:t>
            </a:r>
          </a:p>
        </p:txBody>
      </p:sp>
      <p:sp>
        <p:nvSpPr>
          <p:cNvPr id="16" name="Rounded Rectangle 15"/>
          <p:cNvSpPr/>
          <p:nvPr/>
        </p:nvSpPr>
        <p:spPr>
          <a:xfrm>
            <a:off x="413225" y="4509120"/>
            <a:ext cx="1543791"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Community Solar Farm</a:t>
            </a:r>
          </a:p>
        </p:txBody>
      </p:sp>
      <p:sp>
        <p:nvSpPr>
          <p:cNvPr id="17" name="Rounded Rectangle 16"/>
          <p:cNvSpPr/>
          <p:nvPr/>
        </p:nvSpPr>
        <p:spPr>
          <a:xfrm>
            <a:off x="6228184" y="4509120"/>
            <a:ext cx="1993137" cy="7200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Commercial Scale Solar Farm</a:t>
            </a:r>
          </a:p>
        </p:txBody>
      </p:sp>
      <p:sp>
        <p:nvSpPr>
          <p:cNvPr id="18" name="Right Triangle 17"/>
          <p:cNvSpPr/>
          <p:nvPr/>
        </p:nvSpPr>
        <p:spPr>
          <a:xfrm rot="13460348">
            <a:off x="7871953" y="4516995"/>
            <a:ext cx="698741" cy="7043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379460" y="3993220"/>
            <a:ext cx="1687268" cy="523220"/>
          </a:xfrm>
          <a:prstGeom prst="rect">
            <a:avLst/>
          </a:prstGeom>
          <a:noFill/>
        </p:spPr>
        <p:txBody>
          <a:bodyPr wrap="square" rtlCol="0">
            <a:spAutoFit/>
          </a:bodyPr>
          <a:lstStyle/>
          <a:p>
            <a:r>
              <a:rPr lang="en-AU" sz="2000" dirty="0"/>
              <a:t>up to</a:t>
            </a:r>
            <a:r>
              <a:rPr lang="en-AU" sz="2800" dirty="0"/>
              <a:t> </a:t>
            </a:r>
            <a:r>
              <a:rPr lang="en-AU" sz="2800" b="1" dirty="0"/>
              <a:t>2</a:t>
            </a:r>
            <a:r>
              <a:rPr lang="en-AU" sz="2400" dirty="0"/>
              <a:t> </a:t>
            </a:r>
            <a:r>
              <a:rPr lang="en-AU" sz="2000" dirty="0" smtClean="0"/>
              <a:t>MW</a:t>
            </a:r>
            <a:endParaRPr lang="en-AU" sz="2000" dirty="0"/>
          </a:p>
        </p:txBody>
      </p:sp>
      <p:sp>
        <p:nvSpPr>
          <p:cNvPr id="20" name="TextBox 19"/>
          <p:cNvSpPr txBox="1"/>
          <p:nvPr/>
        </p:nvSpPr>
        <p:spPr>
          <a:xfrm>
            <a:off x="6428228" y="3985900"/>
            <a:ext cx="1687268" cy="523220"/>
          </a:xfrm>
          <a:prstGeom prst="rect">
            <a:avLst/>
          </a:prstGeom>
          <a:noFill/>
        </p:spPr>
        <p:txBody>
          <a:bodyPr wrap="square" rtlCol="0">
            <a:spAutoFit/>
          </a:bodyPr>
          <a:lstStyle/>
          <a:p>
            <a:r>
              <a:rPr lang="en-AU" sz="2000" dirty="0"/>
              <a:t>say </a:t>
            </a:r>
            <a:r>
              <a:rPr lang="en-AU" sz="2800" b="1" dirty="0"/>
              <a:t>15+</a:t>
            </a:r>
            <a:r>
              <a:rPr lang="en-AU" sz="2400" dirty="0"/>
              <a:t> </a:t>
            </a:r>
            <a:r>
              <a:rPr lang="en-AU" sz="2000" dirty="0"/>
              <a:t>MW</a:t>
            </a:r>
          </a:p>
        </p:txBody>
      </p:sp>
      <p:sp>
        <p:nvSpPr>
          <p:cNvPr id="21" name="Rounded Rectangle 20"/>
          <p:cNvSpPr/>
          <p:nvPr/>
        </p:nvSpPr>
        <p:spPr>
          <a:xfrm>
            <a:off x="2015715" y="4507813"/>
            <a:ext cx="4149340" cy="7200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Less / unviable Solar Farm scale ??</a:t>
            </a:r>
          </a:p>
        </p:txBody>
      </p:sp>
      <p:sp>
        <p:nvSpPr>
          <p:cNvPr id="22" name="TextBox 21"/>
          <p:cNvSpPr txBox="1"/>
          <p:nvPr/>
        </p:nvSpPr>
        <p:spPr>
          <a:xfrm>
            <a:off x="2933506" y="3993220"/>
            <a:ext cx="2304255" cy="461665"/>
          </a:xfrm>
          <a:prstGeom prst="rect">
            <a:avLst/>
          </a:prstGeom>
          <a:noFill/>
        </p:spPr>
        <p:txBody>
          <a:bodyPr wrap="square" rtlCol="0">
            <a:spAutoFit/>
          </a:bodyPr>
          <a:lstStyle/>
          <a:p>
            <a:pPr algn="ctr"/>
            <a:r>
              <a:rPr lang="en-AU" sz="2400" b="1" dirty="0"/>
              <a:t>2</a:t>
            </a:r>
            <a:r>
              <a:rPr lang="en-AU" sz="2400" dirty="0"/>
              <a:t> </a:t>
            </a:r>
            <a:r>
              <a:rPr lang="en-AU" sz="2000" dirty="0"/>
              <a:t>to say </a:t>
            </a:r>
            <a:r>
              <a:rPr lang="en-AU" sz="2400" b="1" dirty="0"/>
              <a:t>15+</a:t>
            </a:r>
            <a:r>
              <a:rPr lang="en-AU" sz="2400" dirty="0"/>
              <a:t> </a:t>
            </a:r>
            <a:r>
              <a:rPr lang="en-AU" sz="2000" dirty="0"/>
              <a:t>MW</a:t>
            </a:r>
          </a:p>
        </p:txBody>
      </p:sp>
      <p:sp>
        <p:nvSpPr>
          <p:cNvPr id="23" name="TextBox 22"/>
          <p:cNvSpPr txBox="1"/>
          <p:nvPr/>
        </p:nvSpPr>
        <p:spPr>
          <a:xfrm>
            <a:off x="2807804" y="5474794"/>
            <a:ext cx="4284476" cy="1200329"/>
          </a:xfrm>
          <a:prstGeom prst="rect">
            <a:avLst/>
          </a:prstGeom>
          <a:noFill/>
        </p:spPr>
        <p:txBody>
          <a:bodyPr wrap="square" rtlCol="0">
            <a:spAutoFit/>
          </a:bodyPr>
          <a:lstStyle/>
          <a:p>
            <a:r>
              <a:rPr lang="en-AU" i="1" dirty="0">
                <a:solidFill>
                  <a:srgbClr val="FF0000"/>
                </a:solidFill>
              </a:rPr>
              <a:t>The Sweet Spot</a:t>
            </a:r>
          </a:p>
          <a:p>
            <a:r>
              <a:rPr lang="en-AU" dirty="0"/>
              <a:t>2 </a:t>
            </a:r>
            <a:r>
              <a:rPr lang="en-AU" dirty="0" err="1" smtClean="0"/>
              <a:t>MWp</a:t>
            </a:r>
            <a:r>
              <a:rPr lang="en-AU" dirty="0" smtClean="0"/>
              <a:t> / 1.5 MW AC </a:t>
            </a:r>
            <a:r>
              <a:rPr lang="en-AU" dirty="0"/>
              <a:t>- Low voltage</a:t>
            </a:r>
          </a:p>
          <a:p>
            <a:r>
              <a:rPr lang="en-AU" dirty="0"/>
              <a:t>Direct to 22 kVA Distribution network</a:t>
            </a:r>
          </a:p>
          <a:p>
            <a:r>
              <a:rPr lang="en-AU" dirty="0"/>
              <a:t>Quick, affordable connection and replicable</a:t>
            </a:r>
          </a:p>
        </p:txBody>
      </p:sp>
      <p:cxnSp>
        <p:nvCxnSpPr>
          <p:cNvPr id="25" name="Straight Arrow Connector 24"/>
          <p:cNvCxnSpPr/>
          <p:nvPr/>
        </p:nvCxnSpPr>
        <p:spPr>
          <a:xfrm>
            <a:off x="2150679" y="5660071"/>
            <a:ext cx="657125" cy="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849005" y="4516440"/>
            <a:ext cx="108011" cy="1080260"/>
          </a:xfrm>
          <a:prstGeom prst="roundRect">
            <a:avLst/>
          </a:prstGeom>
          <a:solidFill>
            <a:srgbClr val="FF292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p:cNvSpPr txBox="1"/>
          <p:nvPr/>
        </p:nvSpPr>
        <p:spPr>
          <a:xfrm>
            <a:off x="1515456" y="5660071"/>
            <a:ext cx="1025352" cy="523220"/>
          </a:xfrm>
          <a:prstGeom prst="rect">
            <a:avLst/>
          </a:prstGeom>
          <a:noFill/>
        </p:spPr>
        <p:txBody>
          <a:bodyPr wrap="square" rtlCol="0">
            <a:spAutoFit/>
          </a:bodyPr>
          <a:lstStyle/>
          <a:p>
            <a:r>
              <a:rPr lang="en-AU" sz="2800" b="1" dirty="0"/>
              <a:t>2</a:t>
            </a:r>
            <a:r>
              <a:rPr lang="en-AU" sz="2400" dirty="0"/>
              <a:t> </a:t>
            </a:r>
            <a:r>
              <a:rPr lang="en-AU" sz="2000" dirty="0" err="1" smtClean="0"/>
              <a:t>MWp</a:t>
            </a:r>
            <a:endParaRPr lang="en-AU" sz="2000" dirty="0"/>
          </a:p>
        </p:txBody>
      </p:sp>
      <p:sp>
        <p:nvSpPr>
          <p:cNvPr id="29" name="Isosceles Triangle 28"/>
          <p:cNvSpPr/>
          <p:nvPr/>
        </p:nvSpPr>
        <p:spPr>
          <a:xfrm rot="10800000">
            <a:off x="1772741" y="5596700"/>
            <a:ext cx="252027" cy="178176"/>
          </a:xfrm>
          <a:prstGeom prst="triangle">
            <a:avLst/>
          </a:prstGeom>
          <a:solidFill>
            <a:srgbClr val="FF292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ounded Rectangle 25"/>
          <p:cNvSpPr/>
          <p:nvPr/>
        </p:nvSpPr>
        <p:spPr>
          <a:xfrm>
            <a:off x="2021785" y="3999512"/>
            <a:ext cx="1038047" cy="7200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AU" sz="1400" dirty="0"/>
              <a:t>Additional </a:t>
            </a:r>
            <a:br>
              <a:rPr lang="en-AU" sz="1400" dirty="0"/>
            </a:br>
            <a:r>
              <a:rPr lang="en-AU" sz="1400" dirty="0"/>
              <a:t>PV &amp; Battery Storage</a:t>
            </a:r>
          </a:p>
        </p:txBody>
      </p:sp>
    </p:spTree>
    <p:extLst>
      <p:ext uri="{BB962C8B-B14F-4D97-AF65-F5344CB8AC3E}">
        <p14:creationId xmlns:p14="http://schemas.microsoft.com/office/powerpoint/2010/main" val="2436634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2"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42" presetClass="entr" presetSubtype="0"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42"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childTnLst>
                          </p:cTn>
                        </p:par>
                        <p:par>
                          <p:cTn id="109" fill="hold">
                            <p:stCondLst>
                              <p:cond delay="1000"/>
                            </p:stCondLst>
                            <p:childTnLst>
                              <p:par>
                                <p:cTn id="110" presetID="42" presetClass="entr" presetSubtype="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1000"/>
                                        <p:tgtEl>
                                          <p:spTgt spid="27"/>
                                        </p:tgtEl>
                                      </p:cBhvr>
                                    </p:animEffect>
                                    <p:anim calcmode="lin" valueType="num">
                                      <p:cBhvr>
                                        <p:cTn id="113" dur="1000" fill="hold"/>
                                        <p:tgtEl>
                                          <p:spTgt spid="27"/>
                                        </p:tgtEl>
                                        <p:attrNameLst>
                                          <p:attrName>ppt_x</p:attrName>
                                        </p:attrNameLst>
                                      </p:cBhvr>
                                      <p:tavLst>
                                        <p:tav tm="0">
                                          <p:val>
                                            <p:strVal val="#ppt_x"/>
                                          </p:val>
                                        </p:tav>
                                        <p:tav tm="100000">
                                          <p:val>
                                            <p:strVal val="#ppt_x"/>
                                          </p:val>
                                        </p:tav>
                                      </p:tavLst>
                                    </p:anim>
                                    <p:anim calcmode="lin" valueType="num">
                                      <p:cBhvr>
                                        <p:cTn id="114" dur="1000" fill="hold"/>
                                        <p:tgtEl>
                                          <p:spTgt spid="27"/>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1000"/>
                                        <p:tgtEl>
                                          <p:spTgt spid="26"/>
                                        </p:tgtEl>
                                      </p:cBhvr>
                                    </p:animEffect>
                                    <p:anim calcmode="lin" valueType="num">
                                      <p:cBhvr>
                                        <p:cTn id="123" dur="1000" fill="hold"/>
                                        <p:tgtEl>
                                          <p:spTgt spid="26"/>
                                        </p:tgtEl>
                                        <p:attrNameLst>
                                          <p:attrName>ppt_x</p:attrName>
                                        </p:attrNameLst>
                                      </p:cBhvr>
                                      <p:tavLst>
                                        <p:tav tm="0">
                                          <p:val>
                                            <p:strVal val="#ppt_x"/>
                                          </p:val>
                                        </p:tav>
                                        <p:tav tm="100000">
                                          <p:val>
                                            <p:strVal val="#ppt_x"/>
                                          </p:val>
                                        </p:tav>
                                      </p:tavLst>
                                    </p:anim>
                                    <p:anim calcmode="lin" valueType="num">
                                      <p:cBhvr>
                                        <p:cTn id="1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6" grpId="0" animBg="1"/>
      <p:bldP spid="7" grpId="0"/>
      <p:bldP spid="14" grpId="0" animBg="1"/>
      <p:bldP spid="15" grpId="0"/>
      <p:bldP spid="16" grpId="0" animBg="1"/>
      <p:bldP spid="17" grpId="0" animBg="1"/>
      <p:bldP spid="18" grpId="0" animBg="1"/>
      <p:bldP spid="19" grpId="0"/>
      <p:bldP spid="20" grpId="0"/>
      <p:bldP spid="21" grpId="0" animBg="1"/>
      <p:bldP spid="22" grpId="0"/>
      <p:bldP spid="23" grpId="0"/>
      <p:bldP spid="24" grpId="0" animBg="1"/>
      <p:bldP spid="27" grpId="0"/>
      <p:bldP spid="29"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5877272"/>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sp>
        <p:nvSpPr>
          <p:cNvPr id="5" name="Content Placeholder 4"/>
          <p:cNvSpPr>
            <a:spLocks noGrp="1"/>
          </p:cNvSpPr>
          <p:nvPr>
            <p:ph idx="1"/>
          </p:nvPr>
        </p:nvSpPr>
        <p:spPr/>
        <p:txBody>
          <a:bodyPr/>
          <a:lstStyle/>
          <a:p>
            <a:endParaRPr lang="en-AU"/>
          </a:p>
        </p:txBody>
      </p:sp>
      <p:pic>
        <p:nvPicPr>
          <p:cNvPr id="9" name="Picture 8"/>
          <p:cNvPicPr/>
          <p:nvPr/>
        </p:nvPicPr>
        <p:blipFill>
          <a:blip r:embed="rId5"/>
          <a:stretch>
            <a:fillRect/>
          </a:stretch>
        </p:blipFill>
        <p:spPr>
          <a:xfrm>
            <a:off x="395536" y="1124744"/>
            <a:ext cx="8280919" cy="4752527"/>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536" y="5884213"/>
            <a:ext cx="2232248" cy="62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0887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5877272"/>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sp>
        <p:nvSpPr>
          <p:cNvPr id="5" name="Content Placeholder 4"/>
          <p:cNvSpPr>
            <a:spLocks noGrp="1"/>
          </p:cNvSpPr>
          <p:nvPr>
            <p:ph idx="1"/>
          </p:nvPr>
        </p:nvSpPr>
        <p:spPr/>
        <p:txBody>
          <a:bodyPr/>
          <a:lstStyle/>
          <a:p>
            <a:endParaRPr lang="en-AU"/>
          </a:p>
        </p:txBody>
      </p:sp>
      <p:pic>
        <p:nvPicPr>
          <p:cNvPr id="8" name="Picture 7"/>
          <p:cNvPicPr/>
          <p:nvPr/>
        </p:nvPicPr>
        <p:blipFill>
          <a:blip r:embed="rId5"/>
          <a:stretch>
            <a:fillRect/>
          </a:stretch>
        </p:blipFill>
        <p:spPr>
          <a:xfrm>
            <a:off x="431540" y="1014612"/>
            <a:ext cx="8280920" cy="4875997"/>
          </a:xfrm>
          <a:prstGeom prst="rect">
            <a:avLst/>
          </a:prstGeom>
        </p:spPr>
      </p:pic>
      <p:sp>
        <p:nvSpPr>
          <p:cNvPr id="9" name="Oval 8"/>
          <p:cNvSpPr/>
          <p:nvPr/>
        </p:nvSpPr>
        <p:spPr>
          <a:xfrm>
            <a:off x="2759918" y="2116077"/>
            <a:ext cx="1728192" cy="1306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6776941" y="4581128"/>
            <a:ext cx="84061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1540" y="5941908"/>
            <a:ext cx="2161101" cy="60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278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5877272"/>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pic>
        <p:nvPicPr>
          <p:cNvPr id="8" name="Picture 7"/>
          <p:cNvPicPr/>
          <p:nvPr/>
        </p:nvPicPr>
        <p:blipFill rotWithShape="1">
          <a:blip r:embed="rId5" cstate="screen">
            <a:extLst>
              <a:ext uri="{28A0092B-C50C-407E-A947-70E740481C1C}">
                <a14:useLocalDpi xmlns:a14="http://schemas.microsoft.com/office/drawing/2010/main"/>
              </a:ext>
            </a:extLst>
          </a:blip>
          <a:srcRect/>
          <a:stretch/>
        </p:blipFill>
        <p:spPr bwMode="auto">
          <a:xfrm>
            <a:off x="1244705" y="764704"/>
            <a:ext cx="6786754" cy="3816424"/>
          </a:xfrm>
          <a:prstGeom prst="rect">
            <a:avLst/>
          </a:prstGeom>
          <a:ln>
            <a:noFill/>
          </a:ln>
          <a:extLst>
            <a:ext uri="{53640926-AAD7-44d8-BBD7-CCE9431645EC}">
              <a14:shadowObscured xmlns:a14="http://schemas.microsoft.com/office/drawing/2010/main"/>
            </a:ext>
          </a:extLst>
        </p:spPr>
      </p:pic>
      <p:sp>
        <p:nvSpPr>
          <p:cNvPr id="2" name="Oval 1"/>
          <p:cNvSpPr/>
          <p:nvPr/>
        </p:nvSpPr>
        <p:spPr>
          <a:xfrm>
            <a:off x="524625" y="1293927"/>
            <a:ext cx="79208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524626" y="2681948"/>
            <a:ext cx="6633736" cy="1107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8260" y="5949280"/>
            <a:ext cx="2286808" cy="63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63240" y="4509120"/>
            <a:ext cx="4368485" cy="2159437"/>
          </a:xfrm>
          <a:prstGeom prst="rect">
            <a:avLst/>
          </a:prstGeom>
        </p:spPr>
      </p:pic>
    </p:spTree>
    <p:extLst>
      <p:ext uri="{BB962C8B-B14F-4D97-AF65-F5344CB8AC3E}">
        <p14:creationId xmlns:p14="http://schemas.microsoft.com/office/powerpoint/2010/main" val="1192000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528" y="1221919"/>
            <a:ext cx="7246189" cy="192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84589" y="588699"/>
            <a:ext cx="3970817" cy="63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284" y="3356992"/>
            <a:ext cx="69438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64288" y="5877272"/>
            <a:ext cx="1681227" cy="667734"/>
          </a:xfrm>
          <a:prstGeom prst="rect">
            <a:avLst/>
          </a:prstGeom>
        </p:spPr>
      </p:pic>
    </p:spTree>
    <p:extLst>
      <p:ext uri="{BB962C8B-B14F-4D97-AF65-F5344CB8AC3E}">
        <p14:creationId xmlns:p14="http://schemas.microsoft.com/office/powerpoint/2010/main" val="44681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Agenda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426820"/>
            <a:ext cx="8229600" cy="4738484"/>
          </a:xfrm>
        </p:spPr>
        <p:txBody>
          <a:bodyPr>
            <a:normAutofit/>
          </a:bodyPr>
          <a:lstStyle/>
          <a:p>
            <a:r>
              <a:rPr lang="en-AU" sz="2400" dirty="0"/>
              <a:t>Bendigo Sustainability </a:t>
            </a:r>
            <a:r>
              <a:rPr lang="en-AU" sz="2400" dirty="0" smtClean="0"/>
              <a:t>Group</a:t>
            </a:r>
            <a:endParaRPr lang="en-AU" sz="2400" dirty="0"/>
          </a:p>
          <a:p>
            <a:r>
              <a:rPr lang="en-AU" sz="2400" dirty="0"/>
              <a:t>Community Power Hub Program</a:t>
            </a:r>
          </a:p>
          <a:p>
            <a:r>
              <a:rPr lang="en-AU" sz="2400" dirty="0" smtClean="0"/>
              <a:t>Why is Community Energy important?</a:t>
            </a:r>
            <a:endParaRPr lang="en-AU" sz="2400"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3223" y="6021288"/>
            <a:ext cx="1681227" cy="667734"/>
          </a:xfrm>
          <a:prstGeom prst="rect">
            <a:avLst/>
          </a:prstGeom>
        </p:spPr>
      </p:pic>
      <p:pic>
        <p:nvPicPr>
          <p:cNvPr id="4" name="Picture 3">
            <a:extLst>
              <a:ext uri="{FF2B5EF4-FFF2-40B4-BE49-F238E27FC236}">
                <a16:creationId xmlns="" xmlns:a16="http://schemas.microsoft.com/office/drawing/2014/main" id="{FC0B8A98-CFDD-4D25-90D3-E0D0DEBBC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6786" y="1085835"/>
            <a:ext cx="2880320" cy="2160240"/>
          </a:xfrm>
          <a:prstGeom prst="rect">
            <a:avLst/>
          </a:prstGeom>
        </p:spPr>
      </p:pic>
      <p:pic>
        <p:nvPicPr>
          <p:cNvPr id="12" name="Picture 11"/>
          <p:cNvPicPr/>
          <p:nvPr/>
        </p:nvPicPr>
        <p:blipFill rotWithShape="1">
          <a:blip r:embed="rId5" cstate="screen">
            <a:extLst>
              <a:ext uri="{28A0092B-C50C-407E-A947-70E740481C1C}">
                <a14:useLocalDpi xmlns:a14="http://schemas.microsoft.com/office/drawing/2010/main"/>
              </a:ext>
            </a:extLst>
          </a:blip>
          <a:srcRect/>
          <a:stretch/>
        </p:blipFill>
        <p:spPr bwMode="auto">
          <a:xfrm>
            <a:off x="5395776" y="3383582"/>
            <a:ext cx="3469086" cy="249369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 xmlns:a16="http://schemas.microsoft.com/office/drawing/2014/main" id="{42A0CC04-E3D6-452C-9FD8-169BF2E7AE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2856982"/>
            <a:ext cx="4091642" cy="3832040"/>
          </a:xfrm>
          <a:prstGeom prst="rect">
            <a:avLst/>
          </a:prstGeom>
        </p:spPr>
      </p:pic>
    </p:spTree>
    <p:extLst>
      <p:ext uri="{BB962C8B-B14F-4D97-AF65-F5344CB8AC3E}">
        <p14:creationId xmlns:p14="http://schemas.microsoft.com/office/powerpoint/2010/main" val="24862842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31730"/>
            <a:ext cx="8568952" cy="796950"/>
          </a:xfrm>
        </p:spPr>
        <p:txBody>
          <a:bodyPr>
            <a:normAutofit fontScale="90000"/>
          </a:bodyPr>
          <a:lstStyle/>
          <a:p>
            <a:r>
              <a:rPr lang="en-AU" dirty="0" smtClean="0"/>
              <a:t>Community Buildings – Solar &amp; Batteries</a:t>
            </a: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5997173"/>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sp>
        <p:nvSpPr>
          <p:cNvPr id="10" name="Content Placeholder 2">
            <a:extLst>
              <a:ext uri="{FF2B5EF4-FFF2-40B4-BE49-F238E27FC236}">
                <a16:creationId xmlns="" xmlns:a16="http://schemas.microsoft.com/office/drawing/2014/main" id="{2DA00621-0F50-484F-A7BC-D5E395ECEFF4}"/>
              </a:ext>
            </a:extLst>
          </p:cNvPr>
          <p:cNvSpPr>
            <a:spLocks noGrp="1"/>
          </p:cNvSpPr>
          <p:nvPr>
            <p:ph idx="1"/>
          </p:nvPr>
        </p:nvSpPr>
        <p:spPr>
          <a:xfrm>
            <a:off x="323528" y="1511418"/>
            <a:ext cx="8712968" cy="1386599"/>
          </a:xfrm>
        </p:spPr>
        <p:txBody>
          <a:bodyPr>
            <a:noAutofit/>
          </a:bodyPr>
          <a:lstStyle/>
          <a:p>
            <a:r>
              <a:rPr lang="en-AU" sz="2200" dirty="0" smtClean="0"/>
              <a:t>E.g. City of Greater Bendigo has over 500 buildings &gt; 100 m2 roof area</a:t>
            </a:r>
            <a:endParaRPr lang="en-AU" sz="2200" dirty="0"/>
          </a:p>
          <a:p>
            <a:r>
              <a:rPr lang="en-AU" sz="2200" dirty="0" smtClean="0"/>
              <a:t>Solar PV capacity using 25% of roof area = 6 MW </a:t>
            </a:r>
          </a:p>
          <a:p>
            <a:r>
              <a:rPr lang="en-AU" sz="2200" dirty="0" smtClean="0"/>
              <a:t>Community investment required = $6.6 million</a:t>
            </a:r>
          </a:p>
          <a:p>
            <a:r>
              <a:rPr lang="en-AU" sz="2200" dirty="0" smtClean="0"/>
              <a:t>Annual clean energy generation = 32,000 GJ</a:t>
            </a:r>
            <a:endParaRPr lang="en-AU" sz="2200" dirty="0"/>
          </a:p>
          <a:p>
            <a:r>
              <a:rPr lang="en-AU" sz="2200" dirty="0" smtClean="0"/>
              <a:t>Estimated total energy offset / savings = 23%</a:t>
            </a:r>
          </a:p>
          <a:p>
            <a:r>
              <a:rPr lang="en-AU" sz="2200" dirty="0" smtClean="0"/>
              <a:t>25 </a:t>
            </a:r>
            <a:r>
              <a:rPr lang="en-AU" sz="2200" dirty="0" err="1" smtClean="0"/>
              <a:t>yr</a:t>
            </a:r>
            <a:r>
              <a:rPr lang="en-AU" sz="2200" dirty="0" smtClean="0"/>
              <a:t> community benefit = over $27 million </a:t>
            </a:r>
          </a:p>
          <a:p>
            <a:r>
              <a:rPr lang="en-AU" sz="2200" dirty="0" smtClean="0"/>
              <a:t>8,000 </a:t>
            </a:r>
            <a:r>
              <a:rPr lang="en-AU" sz="2200" dirty="0"/>
              <a:t>tonnes of </a:t>
            </a:r>
            <a:r>
              <a:rPr lang="en-AU" sz="2200" dirty="0" smtClean="0"/>
              <a:t>C0</a:t>
            </a:r>
            <a:r>
              <a:rPr lang="en-AU" sz="2200" baseline="30000" dirty="0" smtClean="0"/>
              <a:t>2-e </a:t>
            </a:r>
            <a:r>
              <a:rPr lang="en-AU" sz="2200" dirty="0"/>
              <a:t>savings </a:t>
            </a:r>
            <a:r>
              <a:rPr lang="en-AU" sz="2200" u="sng" dirty="0"/>
              <a:t>per year</a:t>
            </a:r>
          </a:p>
          <a:p>
            <a:endParaRPr lang="en-AU" sz="1600" dirty="0" smtClean="0"/>
          </a:p>
          <a:p>
            <a:r>
              <a:rPr lang="en-AU" sz="2200" dirty="0" smtClean="0"/>
              <a:t>Potential </a:t>
            </a:r>
            <a:r>
              <a:rPr lang="en-AU" sz="2200" dirty="0"/>
              <a:t>for </a:t>
            </a:r>
            <a:r>
              <a:rPr lang="en-AU" sz="2200" dirty="0" err="1"/>
              <a:t>Statewide</a:t>
            </a:r>
            <a:r>
              <a:rPr lang="en-AU" sz="2200" dirty="0"/>
              <a:t> roll out  via </a:t>
            </a:r>
            <a:r>
              <a:rPr lang="en-AU" sz="2200" dirty="0" smtClean="0"/>
              <a:t>CPHs</a:t>
            </a:r>
          </a:p>
          <a:p>
            <a:r>
              <a:rPr lang="en-AU" sz="2200" dirty="0" smtClean="0"/>
              <a:t>Working with DELWP on licencing / PPAs (applicable </a:t>
            </a:r>
            <a:r>
              <a:rPr lang="en-AU" sz="2200" dirty="0" err="1" smtClean="0"/>
              <a:t>Statewide</a:t>
            </a:r>
            <a:r>
              <a:rPr lang="en-AU" sz="2200" dirty="0" smtClean="0"/>
              <a:t>)</a:t>
            </a:r>
          </a:p>
          <a:p>
            <a:pPr>
              <a:spcBef>
                <a:spcPts val="1200"/>
              </a:spcBef>
            </a:pPr>
            <a:r>
              <a:rPr lang="en-AU" sz="2200" dirty="0" smtClean="0">
                <a:solidFill>
                  <a:srgbClr val="FF0000"/>
                </a:solidFill>
              </a:rPr>
              <a:t>Need Councils &amp; Gov’t to lower barriers to buying from community</a:t>
            </a:r>
            <a:endParaRPr lang="en-AU" sz="2200" dirty="0">
              <a:solidFill>
                <a:srgbClr val="FF0000"/>
              </a:solidFill>
            </a:endParaRPr>
          </a:p>
          <a:p>
            <a:endParaRPr lang="en-AU" dirty="0"/>
          </a:p>
        </p:txBody>
      </p:sp>
    </p:spTree>
    <p:extLst>
      <p:ext uri="{BB962C8B-B14F-4D97-AF65-F5344CB8AC3E}">
        <p14:creationId xmlns:p14="http://schemas.microsoft.com/office/powerpoint/2010/main" val="917925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277" r="5381"/>
          <a:stretch/>
        </p:blipFill>
        <p:spPr bwMode="auto">
          <a:xfrm>
            <a:off x="108857" y="784559"/>
            <a:ext cx="8909539" cy="590310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732069" y="5401265"/>
            <a:ext cx="3190351" cy="1250884"/>
          </a:xfrm>
          <a:prstGeom prst="rect">
            <a:avLst/>
          </a:prstGeom>
          <a:solidFill>
            <a:schemeClr val="bg1">
              <a:alpha val="28000"/>
            </a:schemeClr>
          </a:solidFill>
          <a:ln w="12700">
            <a:solidFill>
              <a:schemeClr val="tx1">
                <a:lumMod val="65000"/>
                <a:lumOff val="35000"/>
              </a:schemeClr>
            </a:solidFill>
          </a:ln>
        </p:spPr>
        <p:txBody>
          <a:bodyPr wrap="square" lIns="65306" tIns="32653" rIns="65306" bIns="32653" rtlCol="0">
            <a:spAutoFit/>
          </a:bodyPr>
          <a:lstStyle/>
          <a:p>
            <a:pPr algn="ctr"/>
            <a:r>
              <a:rPr lang="en-AU" b="1" u="sng" dirty="0"/>
              <a:t>KEY</a:t>
            </a:r>
            <a:r>
              <a:rPr lang="en-AU" b="1" dirty="0"/>
              <a:t> - </a:t>
            </a:r>
            <a:r>
              <a:rPr lang="en-AU" i="1" dirty="0">
                <a:solidFill>
                  <a:srgbClr val="FF0000"/>
                </a:solidFill>
              </a:rPr>
              <a:t>Random indicative locations ONLY</a:t>
            </a:r>
          </a:p>
          <a:p>
            <a:pPr>
              <a:spcBef>
                <a:spcPts val="286"/>
              </a:spcBef>
            </a:pPr>
            <a:r>
              <a:rPr lang="en-AU" dirty="0"/>
              <a:t>            5 x 2 </a:t>
            </a:r>
            <a:r>
              <a:rPr lang="en-AU" sz="1000" dirty="0"/>
              <a:t>MW</a:t>
            </a:r>
            <a:r>
              <a:rPr lang="en-AU" dirty="0"/>
              <a:t> = 10 </a:t>
            </a:r>
            <a:r>
              <a:rPr lang="en-AU" sz="1000" dirty="0"/>
              <a:t>MW (Initial set)</a:t>
            </a:r>
          </a:p>
          <a:p>
            <a:pPr>
              <a:spcBef>
                <a:spcPts val="286"/>
              </a:spcBef>
            </a:pPr>
            <a:r>
              <a:rPr lang="en-AU" dirty="0"/>
              <a:t>            5 x 2 </a:t>
            </a:r>
            <a:r>
              <a:rPr lang="en-AU" sz="1000" dirty="0"/>
              <a:t>MW</a:t>
            </a:r>
            <a:r>
              <a:rPr lang="en-AU" dirty="0"/>
              <a:t> = 10 </a:t>
            </a:r>
            <a:r>
              <a:rPr lang="en-AU" sz="1000" dirty="0"/>
              <a:t>MW (second set)</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657" y="879150"/>
            <a:ext cx="1528849" cy="607154"/>
          </a:xfrm>
          <a:prstGeom prst="rect">
            <a:avLst/>
          </a:prstGeom>
          <a:ln>
            <a:solidFill>
              <a:schemeClr val="tx1"/>
            </a:solidFill>
          </a:ln>
        </p:spPr>
      </p:pic>
      <p:sp>
        <p:nvSpPr>
          <p:cNvPr id="6" name="TextBox 5"/>
          <p:cNvSpPr txBox="1"/>
          <p:nvPr/>
        </p:nvSpPr>
        <p:spPr>
          <a:xfrm>
            <a:off x="1854758" y="101459"/>
            <a:ext cx="5664759" cy="624484"/>
          </a:xfrm>
          <a:prstGeom prst="rect">
            <a:avLst/>
          </a:prstGeom>
          <a:solidFill>
            <a:schemeClr val="bg1">
              <a:alpha val="77000"/>
            </a:schemeClr>
          </a:solidFill>
          <a:ln w="19050">
            <a:noFill/>
          </a:ln>
        </p:spPr>
        <p:txBody>
          <a:bodyPr wrap="square" lIns="65306" tIns="32653" rIns="65306" bIns="32653" rtlCol="0">
            <a:noAutofit/>
          </a:bodyPr>
          <a:lstStyle/>
          <a:p>
            <a:pPr algn="ctr"/>
            <a:r>
              <a:rPr lang="en-AU" sz="1700" b="1" dirty="0"/>
              <a:t>Community Power Hub Bendigo </a:t>
            </a:r>
          </a:p>
          <a:p>
            <a:pPr algn="ctr"/>
            <a:r>
              <a:rPr lang="en-AU" sz="1700" b="1" dirty="0"/>
              <a:t>General Indication of Potential Community Scale Solar Farms</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9914" y="879150"/>
            <a:ext cx="845817" cy="845817"/>
          </a:xfrm>
          <a:prstGeom prst="rect">
            <a:avLst/>
          </a:prstGeom>
          <a:ln w="9525">
            <a:solidFill>
              <a:schemeClr val="tx1"/>
            </a:solidFill>
          </a:ln>
        </p:spPr>
      </p:pic>
      <p:sp>
        <p:nvSpPr>
          <p:cNvPr id="4" name="Oval 3"/>
          <p:cNvSpPr/>
          <p:nvPr/>
        </p:nvSpPr>
        <p:spPr>
          <a:xfrm>
            <a:off x="4442209" y="879150"/>
            <a:ext cx="192857" cy="192857"/>
          </a:xfrm>
          <a:prstGeom prst="ellipse">
            <a:avLst/>
          </a:prstGeom>
          <a:solidFill>
            <a:srgbClr val="FF0000">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9" name="Oval 8"/>
          <p:cNvSpPr/>
          <p:nvPr/>
        </p:nvSpPr>
        <p:spPr>
          <a:xfrm>
            <a:off x="1980362" y="4148930"/>
            <a:ext cx="192857" cy="192857"/>
          </a:xfrm>
          <a:prstGeom prst="ellipse">
            <a:avLst/>
          </a:prstGeom>
          <a:solidFill>
            <a:srgbClr val="FF0000">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0" name="Oval 9"/>
          <p:cNvSpPr/>
          <p:nvPr/>
        </p:nvSpPr>
        <p:spPr>
          <a:xfrm>
            <a:off x="6101407" y="4044381"/>
            <a:ext cx="192857" cy="192857"/>
          </a:xfrm>
          <a:prstGeom prst="ellipse">
            <a:avLst/>
          </a:prstGeom>
          <a:solidFill>
            <a:srgbClr val="FF0000">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1" name="Oval 10"/>
          <p:cNvSpPr/>
          <p:nvPr/>
        </p:nvSpPr>
        <p:spPr>
          <a:xfrm>
            <a:off x="5121623" y="6118900"/>
            <a:ext cx="154286" cy="154286"/>
          </a:xfrm>
          <a:prstGeom prst="ellipse">
            <a:avLst/>
          </a:prstGeom>
          <a:solidFill>
            <a:srgbClr val="FF0000">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2" name="Oval 11"/>
          <p:cNvSpPr/>
          <p:nvPr/>
        </p:nvSpPr>
        <p:spPr>
          <a:xfrm>
            <a:off x="179657" y="2838579"/>
            <a:ext cx="192857" cy="192857"/>
          </a:xfrm>
          <a:prstGeom prst="ellipse">
            <a:avLst/>
          </a:prstGeom>
          <a:solidFill>
            <a:srgbClr val="FF0000">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3" name="Oval 12"/>
          <p:cNvSpPr/>
          <p:nvPr/>
        </p:nvSpPr>
        <p:spPr>
          <a:xfrm>
            <a:off x="7837079" y="4906864"/>
            <a:ext cx="192857" cy="192857"/>
          </a:xfrm>
          <a:prstGeom prst="ellipse">
            <a:avLst/>
          </a:prstGeom>
          <a:solidFill>
            <a:srgbClr val="FF0000">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5" name="Oval 14"/>
          <p:cNvSpPr/>
          <p:nvPr/>
        </p:nvSpPr>
        <p:spPr>
          <a:xfrm>
            <a:off x="5129996" y="6356481"/>
            <a:ext cx="154286" cy="154286"/>
          </a:xfrm>
          <a:prstGeom prst="ellipse">
            <a:avLst/>
          </a:prstGeom>
          <a:solidFill>
            <a:srgbClr val="3333CC">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6" name="Oval 15"/>
          <p:cNvSpPr/>
          <p:nvPr/>
        </p:nvSpPr>
        <p:spPr>
          <a:xfrm>
            <a:off x="8609176" y="4906864"/>
            <a:ext cx="192857" cy="192857"/>
          </a:xfrm>
          <a:prstGeom prst="ellipse">
            <a:avLst/>
          </a:prstGeom>
          <a:solidFill>
            <a:srgbClr val="3333CC">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7" name="Oval 16"/>
          <p:cNvSpPr/>
          <p:nvPr/>
        </p:nvSpPr>
        <p:spPr>
          <a:xfrm>
            <a:off x="6113835" y="3140293"/>
            <a:ext cx="192857" cy="192857"/>
          </a:xfrm>
          <a:prstGeom prst="ellipse">
            <a:avLst/>
          </a:prstGeom>
          <a:solidFill>
            <a:srgbClr val="3333CC">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8" name="Oval 17"/>
          <p:cNvSpPr/>
          <p:nvPr/>
        </p:nvSpPr>
        <p:spPr>
          <a:xfrm>
            <a:off x="1980362" y="4623714"/>
            <a:ext cx="192857" cy="192857"/>
          </a:xfrm>
          <a:prstGeom prst="ellipse">
            <a:avLst/>
          </a:prstGeom>
          <a:solidFill>
            <a:srgbClr val="3333CC">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19" name="Oval 18"/>
          <p:cNvSpPr/>
          <p:nvPr/>
        </p:nvSpPr>
        <p:spPr>
          <a:xfrm>
            <a:off x="5110711" y="1876322"/>
            <a:ext cx="192857" cy="192857"/>
          </a:xfrm>
          <a:prstGeom prst="ellipse">
            <a:avLst/>
          </a:prstGeom>
          <a:solidFill>
            <a:srgbClr val="3333CC">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20" name="Oval 19"/>
          <p:cNvSpPr/>
          <p:nvPr/>
        </p:nvSpPr>
        <p:spPr>
          <a:xfrm>
            <a:off x="932741" y="1800513"/>
            <a:ext cx="192857" cy="192857"/>
          </a:xfrm>
          <a:prstGeom prst="ellipse">
            <a:avLst/>
          </a:prstGeom>
          <a:solidFill>
            <a:srgbClr val="3333CC">
              <a:alpha val="30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AU"/>
          </a:p>
        </p:txBody>
      </p:sp>
      <p:sp>
        <p:nvSpPr>
          <p:cNvPr id="21" name="TextBox 20"/>
          <p:cNvSpPr txBox="1"/>
          <p:nvPr/>
        </p:nvSpPr>
        <p:spPr>
          <a:xfrm>
            <a:off x="6628595" y="1800513"/>
            <a:ext cx="1208484" cy="1173939"/>
          </a:xfrm>
          <a:prstGeom prst="rect">
            <a:avLst/>
          </a:prstGeom>
          <a:solidFill>
            <a:schemeClr val="bg1">
              <a:alpha val="28000"/>
            </a:schemeClr>
          </a:solidFill>
          <a:ln w="12700">
            <a:solidFill>
              <a:schemeClr val="tx1">
                <a:lumMod val="65000"/>
                <a:lumOff val="35000"/>
              </a:schemeClr>
            </a:solidFill>
          </a:ln>
        </p:spPr>
        <p:txBody>
          <a:bodyPr wrap="square" lIns="65306" tIns="32653" rIns="65306" bIns="32653" rtlCol="0">
            <a:spAutoFit/>
          </a:bodyPr>
          <a:lstStyle/>
          <a:p>
            <a:pPr algn="ctr"/>
            <a:r>
              <a:rPr lang="en-AU" i="1" dirty="0">
                <a:solidFill>
                  <a:srgbClr val="FF0000"/>
                </a:solidFill>
              </a:rPr>
              <a:t>Random indicative locations ONLY</a:t>
            </a:r>
          </a:p>
        </p:txBody>
      </p:sp>
      <p:sp>
        <p:nvSpPr>
          <p:cNvPr id="22" name="TextBox 21"/>
          <p:cNvSpPr txBox="1"/>
          <p:nvPr/>
        </p:nvSpPr>
        <p:spPr>
          <a:xfrm>
            <a:off x="439962" y="4574604"/>
            <a:ext cx="1107702" cy="1173939"/>
          </a:xfrm>
          <a:prstGeom prst="rect">
            <a:avLst/>
          </a:prstGeom>
          <a:solidFill>
            <a:schemeClr val="bg1">
              <a:alpha val="28000"/>
            </a:schemeClr>
          </a:solidFill>
          <a:ln w="12700">
            <a:solidFill>
              <a:schemeClr val="tx1">
                <a:lumMod val="65000"/>
                <a:lumOff val="35000"/>
              </a:schemeClr>
            </a:solidFill>
          </a:ln>
        </p:spPr>
        <p:txBody>
          <a:bodyPr wrap="square" lIns="65306" tIns="32653" rIns="65306" bIns="32653" rtlCol="0">
            <a:spAutoFit/>
          </a:bodyPr>
          <a:lstStyle/>
          <a:p>
            <a:pPr algn="ctr"/>
            <a:r>
              <a:rPr lang="en-AU" i="1" dirty="0">
                <a:solidFill>
                  <a:srgbClr val="FF0000"/>
                </a:solidFill>
              </a:rPr>
              <a:t>Random indicative locations ONLY</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38406" y="1579771"/>
            <a:ext cx="5915863" cy="33139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1627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500"/>
                            </p:stCondLst>
                            <p:childTnLst>
                              <p:par>
                                <p:cTn id="22" presetID="26" presetClass="entr" presetSubtype="0"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5000"/>
                            </p:stCondLst>
                            <p:childTnLst>
                              <p:par>
                                <p:cTn id="39" presetID="26" presetClass="entr" presetSubtype="0" fill="hold" grpId="0" nodeType="after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par>
                          <p:cTn id="55" fill="hold">
                            <p:stCondLst>
                              <p:cond delay="7500"/>
                            </p:stCondLst>
                            <p:childTnLst>
                              <p:par>
                                <p:cTn id="56" presetID="26" presetClass="entr" presetSubtype="0" fill="hold" grpId="0" nodeType="afterEffect">
                                  <p:stCondLst>
                                    <p:cond delay="50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par>
                          <p:cTn id="72" fill="hold">
                            <p:stCondLst>
                              <p:cond delay="10000"/>
                            </p:stCondLst>
                            <p:childTnLst>
                              <p:par>
                                <p:cTn id="73" presetID="26" presetClass="entr" presetSubtype="0" fill="hold" grpId="0" nodeType="afterEffect">
                                  <p:stCondLst>
                                    <p:cond delay="50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2500"/>
                            </p:stCondLst>
                            <p:childTnLst>
                              <p:par>
                                <p:cTn id="90" presetID="42" presetClass="entr" presetSubtype="0" fill="hold" grpId="0" nodeType="afterEffect">
                                  <p:stCondLst>
                                    <p:cond delay="100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00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100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1000"/>
                                        <p:tgtEl>
                                          <p:spTgt spid="19"/>
                                        </p:tgtEl>
                                      </p:cBhvr>
                                    </p:animEffect>
                                    <p:anim calcmode="lin" valueType="num">
                                      <p:cBhvr>
                                        <p:cTn id="103" dur="1000" fill="hold"/>
                                        <p:tgtEl>
                                          <p:spTgt spid="19"/>
                                        </p:tgtEl>
                                        <p:attrNameLst>
                                          <p:attrName>ppt_x</p:attrName>
                                        </p:attrNameLst>
                                      </p:cBhvr>
                                      <p:tavLst>
                                        <p:tav tm="0">
                                          <p:val>
                                            <p:strVal val="#ppt_x"/>
                                          </p:val>
                                        </p:tav>
                                        <p:tav tm="100000">
                                          <p:val>
                                            <p:strVal val="#ppt_x"/>
                                          </p:val>
                                        </p:tav>
                                      </p:tavLst>
                                    </p:anim>
                                    <p:anim calcmode="lin" valueType="num">
                                      <p:cBhvr>
                                        <p:cTn id="104" dur="1000" fill="hold"/>
                                        <p:tgtEl>
                                          <p:spTgt spid="1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100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1000"/>
                                        <p:tgtEl>
                                          <p:spTgt spid="17"/>
                                        </p:tgtEl>
                                      </p:cBhvr>
                                    </p:animEffect>
                                    <p:anim calcmode="lin" valueType="num">
                                      <p:cBhvr>
                                        <p:cTn id="108" dur="1000" fill="hold"/>
                                        <p:tgtEl>
                                          <p:spTgt spid="17"/>
                                        </p:tgtEl>
                                        <p:attrNameLst>
                                          <p:attrName>ppt_x</p:attrName>
                                        </p:attrNameLst>
                                      </p:cBhvr>
                                      <p:tavLst>
                                        <p:tav tm="0">
                                          <p:val>
                                            <p:strVal val="#ppt_x"/>
                                          </p:val>
                                        </p:tav>
                                        <p:tav tm="100000">
                                          <p:val>
                                            <p:strVal val="#ppt_x"/>
                                          </p:val>
                                        </p:tav>
                                      </p:tavLst>
                                    </p:anim>
                                    <p:anim calcmode="lin" valueType="num">
                                      <p:cBhvr>
                                        <p:cTn id="109" dur="1000" fill="hold"/>
                                        <p:tgtEl>
                                          <p:spTgt spid="1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100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1000"/>
                                        <p:tgtEl>
                                          <p:spTgt spid="16"/>
                                        </p:tgtEl>
                                      </p:cBhvr>
                                    </p:animEffect>
                                    <p:anim calcmode="lin" valueType="num">
                                      <p:cBhvr>
                                        <p:cTn id="113" dur="1000" fill="hold"/>
                                        <p:tgtEl>
                                          <p:spTgt spid="16"/>
                                        </p:tgtEl>
                                        <p:attrNameLst>
                                          <p:attrName>ppt_x</p:attrName>
                                        </p:attrNameLst>
                                      </p:cBhvr>
                                      <p:tavLst>
                                        <p:tav tm="0">
                                          <p:val>
                                            <p:strVal val="#ppt_x"/>
                                          </p:val>
                                        </p:tav>
                                        <p:tav tm="100000">
                                          <p:val>
                                            <p:strVal val="#ppt_x"/>
                                          </p:val>
                                        </p:tav>
                                      </p:tavLst>
                                    </p:anim>
                                    <p:anim calcmode="lin" valueType="num">
                                      <p:cBhvr>
                                        <p:cTn id="1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nodeType="click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wheel(1)">
                                      <p:cBhvr>
                                        <p:cTn id="1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34238"/>
            <a:ext cx="8647902" cy="796950"/>
          </a:xfrm>
        </p:spPr>
        <p:txBody>
          <a:bodyPr>
            <a:normAutofit fontScale="90000"/>
          </a:bodyPr>
          <a:lstStyle/>
          <a:p>
            <a:r>
              <a:rPr lang="en-AU" dirty="0" smtClean="0"/>
              <a:t>Funding Needed for: Community Energy &amp; Community Power Hubs</a:t>
            </a: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sp>
        <p:nvSpPr>
          <p:cNvPr id="10" name="Content Placeholder 2">
            <a:extLst>
              <a:ext uri="{FF2B5EF4-FFF2-40B4-BE49-F238E27FC236}">
                <a16:creationId xmlns="" xmlns:a16="http://schemas.microsoft.com/office/drawing/2014/main" id="{2DA00621-0F50-484F-A7BC-D5E395ECEFF4}"/>
              </a:ext>
            </a:extLst>
          </p:cNvPr>
          <p:cNvSpPr>
            <a:spLocks noGrp="1"/>
          </p:cNvSpPr>
          <p:nvPr>
            <p:ph idx="1"/>
          </p:nvPr>
        </p:nvSpPr>
        <p:spPr>
          <a:xfrm>
            <a:off x="658904" y="2204864"/>
            <a:ext cx="7826191" cy="1386599"/>
          </a:xfrm>
        </p:spPr>
        <p:txBody>
          <a:bodyPr>
            <a:noAutofit/>
          </a:bodyPr>
          <a:lstStyle/>
          <a:p>
            <a:r>
              <a:rPr lang="en-AU" sz="2200" dirty="0" smtClean="0"/>
              <a:t>Community energy projects are unique</a:t>
            </a:r>
          </a:p>
          <a:p>
            <a:r>
              <a:rPr lang="en-AU" sz="2200" dirty="0" smtClean="0"/>
              <a:t>Proportionately large direct and indirect local benefits</a:t>
            </a:r>
            <a:endParaRPr lang="en-AU" sz="2200" dirty="0"/>
          </a:p>
          <a:p>
            <a:pPr lvl="1">
              <a:spcBef>
                <a:spcPts val="600"/>
              </a:spcBef>
            </a:pPr>
            <a:r>
              <a:rPr lang="en-AU" sz="1800" i="1" dirty="0" smtClean="0"/>
              <a:t>Community funds (money stays local)</a:t>
            </a:r>
          </a:p>
          <a:p>
            <a:pPr lvl="1">
              <a:spcBef>
                <a:spcPts val="600"/>
              </a:spcBef>
            </a:pPr>
            <a:r>
              <a:rPr lang="en-AU" sz="1800" i="1" dirty="0" smtClean="0"/>
              <a:t>Employment opportunities</a:t>
            </a:r>
          </a:p>
          <a:p>
            <a:pPr lvl="1">
              <a:spcBef>
                <a:spcPts val="600"/>
              </a:spcBef>
            </a:pPr>
            <a:r>
              <a:rPr lang="en-AU" sz="1800" i="1" dirty="0" smtClean="0"/>
              <a:t>New pathways for environmental volunteering &amp; climate action</a:t>
            </a:r>
          </a:p>
          <a:p>
            <a:pPr lvl="1">
              <a:spcBef>
                <a:spcPts val="600"/>
              </a:spcBef>
            </a:pPr>
            <a:r>
              <a:rPr lang="en-AU" sz="1800" i="1" dirty="0" smtClean="0"/>
              <a:t>Strong economic &amp; community development outcomes</a:t>
            </a:r>
          </a:p>
          <a:p>
            <a:pPr lvl="1">
              <a:spcBef>
                <a:spcPts val="600"/>
              </a:spcBef>
            </a:pPr>
            <a:r>
              <a:rPr lang="en-AU" sz="1800" i="1" dirty="0" smtClean="0"/>
              <a:t>New model of engagement around renewable energy</a:t>
            </a:r>
          </a:p>
          <a:p>
            <a:pPr lvl="1">
              <a:spcBef>
                <a:spcPts val="600"/>
              </a:spcBef>
            </a:pPr>
            <a:r>
              <a:rPr lang="en-AU" sz="1800" i="1" dirty="0" smtClean="0"/>
              <a:t>Benefits the broader renewable energy sector</a:t>
            </a:r>
          </a:p>
          <a:p>
            <a:endParaRPr lang="en-AU" sz="1200" dirty="0" smtClean="0"/>
          </a:p>
          <a:p>
            <a:r>
              <a:rPr lang="en-AU" sz="2200" b="1" dirty="0" smtClean="0">
                <a:solidFill>
                  <a:srgbClr val="FF0000"/>
                </a:solidFill>
              </a:rPr>
              <a:t>CPH Bendigo needs to be funded now to continue</a:t>
            </a:r>
            <a:endParaRPr lang="en-AU" sz="2200" b="1" dirty="0">
              <a:solidFill>
                <a:srgbClr val="FF0000"/>
              </a:solidFill>
            </a:endParaRPr>
          </a:p>
          <a:p>
            <a:endParaRPr lang="en-AU" dirty="0"/>
          </a:p>
        </p:txBody>
      </p:sp>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6136" y="6145032"/>
            <a:ext cx="3103286" cy="49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5"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spTree>
    <p:extLst>
      <p:ext uri="{BB962C8B-B14F-4D97-AF65-F5344CB8AC3E}">
        <p14:creationId xmlns:p14="http://schemas.microsoft.com/office/powerpoint/2010/main" val="32562115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5877272"/>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107505" y="1"/>
            <a:ext cx="2160240" cy="980727"/>
          </a:xfrm>
          <a:prstGeom prst="rect">
            <a:avLst/>
          </a:prstGeom>
        </p:spPr>
      </p:pic>
      <p:pic>
        <p:nvPicPr>
          <p:cNvPr id="3"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3663" y="1076662"/>
            <a:ext cx="795667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661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6149330"/>
            <a:ext cx="6400800" cy="622920"/>
          </a:xfrm>
        </p:spPr>
        <p:txBody>
          <a:bodyPr>
            <a:normAutofit/>
          </a:bodyPr>
          <a:lstStyle/>
          <a:p>
            <a:r>
              <a:rPr lang="en-AU" sz="2000" dirty="0"/>
              <a:t>www.bsg.org.au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548680"/>
            <a:ext cx="3020397" cy="119961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6100496"/>
            <a:ext cx="1802907" cy="50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520" y="3849638"/>
            <a:ext cx="27051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 xmlns:a16="http://schemas.microsoft.com/office/drawing/2014/main" id="{6E8C8B8C-4055-4B41-8C59-5B993B4D6A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7625" y="404665"/>
            <a:ext cx="1657784" cy="1657784"/>
          </a:xfrm>
          <a:prstGeom prst="rect">
            <a:avLst/>
          </a:prstGeom>
        </p:spPr>
      </p:pic>
      <p:pic>
        <p:nvPicPr>
          <p:cNvPr id="11" name="Picture 10">
            <a:extLst>
              <a:ext uri="{FF2B5EF4-FFF2-40B4-BE49-F238E27FC236}">
                <a16:creationId xmlns:a16="http://schemas.microsoft.com/office/drawing/2014/main" xmlns="" id="{935B156E-85F8-4507-97C8-1BE2729DBB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92041" y="3849638"/>
            <a:ext cx="3071674" cy="2125461"/>
          </a:xfrm>
          <a:prstGeom prst="rect">
            <a:avLst/>
          </a:prstGeom>
        </p:spPr>
      </p:pic>
      <p:sp>
        <p:nvSpPr>
          <p:cNvPr id="2" name="Title 1"/>
          <p:cNvSpPr>
            <a:spLocks noGrp="1"/>
          </p:cNvSpPr>
          <p:nvPr>
            <p:ph type="ctrTitle"/>
          </p:nvPr>
        </p:nvSpPr>
        <p:spPr>
          <a:xfrm>
            <a:off x="467544" y="1885589"/>
            <a:ext cx="8136904" cy="3487627"/>
          </a:xfrm>
        </p:spPr>
        <p:txBody>
          <a:bodyPr>
            <a:noAutofit/>
          </a:bodyPr>
          <a:lstStyle/>
          <a:p>
            <a:r>
              <a:rPr lang="en-AU" sz="2800" dirty="0"/>
              <a:t>Opportunities for </a:t>
            </a:r>
            <a:r>
              <a:rPr lang="en-AU" sz="2800" dirty="0" smtClean="0"/>
              <a:t>Community Energy </a:t>
            </a:r>
            <a:r>
              <a:rPr lang="en-AU" sz="2800" dirty="0"/>
              <a:t>in the R</a:t>
            </a:r>
            <a:r>
              <a:rPr lang="en-AU" sz="2800" dirty="0" smtClean="0"/>
              <a:t>egion</a:t>
            </a:r>
            <a:r>
              <a:rPr lang="en-AU" sz="2800" dirty="0"/>
              <a:t/>
            </a:r>
            <a:br>
              <a:rPr lang="en-AU" sz="2800" dirty="0"/>
            </a:br>
            <a:r>
              <a:rPr lang="en-AU" sz="2800" dirty="0" smtClean="0"/>
              <a:t>Experiences </a:t>
            </a:r>
            <a:r>
              <a:rPr lang="en-AU" sz="2800" dirty="0"/>
              <a:t>from the Bendigo Community Power Hub</a:t>
            </a:r>
            <a:r>
              <a:rPr lang="en-AU" sz="3600" dirty="0"/>
              <a:t/>
            </a:r>
            <a:br>
              <a:rPr lang="en-AU" sz="3600" dirty="0"/>
            </a:br>
            <a:r>
              <a:rPr lang="en-AU" sz="2400" dirty="0"/>
              <a:t/>
            </a:r>
            <a:br>
              <a:rPr lang="en-AU" sz="2400" dirty="0"/>
            </a:br>
            <a:r>
              <a:rPr lang="en-AU" sz="2400" b="1" dirty="0" smtClean="0"/>
              <a:t>Loddon Mallee Future Energy Forum</a:t>
            </a:r>
            <a:r>
              <a:rPr lang="en-AU" sz="2400" dirty="0"/>
              <a:t/>
            </a:r>
            <a:br>
              <a:rPr lang="en-AU" sz="2400" dirty="0"/>
            </a:br>
            <a:r>
              <a:rPr lang="en-AU" sz="2400" dirty="0" smtClean="0"/>
              <a:t/>
            </a:r>
            <a:br>
              <a:rPr lang="en-AU" sz="2400" dirty="0" smtClean="0"/>
            </a:br>
            <a:r>
              <a:rPr lang="en-AU" sz="2400" dirty="0"/>
              <a:t/>
            </a:r>
            <a:br>
              <a:rPr lang="en-AU" sz="2400" dirty="0"/>
            </a:br>
            <a:r>
              <a:rPr lang="en-AU" sz="2400" dirty="0"/>
              <a:t/>
            </a:r>
            <a:br>
              <a:rPr lang="en-AU" sz="2400" dirty="0"/>
            </a:br>
            <a:r>
              <a:rPr lang="en-AU" sz="2400" dirty="0" smtClean="0"/>
              <a:t>31 October </a:t>
            </a:r>
            <a:r>
              <a:rPr lang="en-AU" sz="2400" dirty="0"/>
              <a:t>2019</a:t>
            </a:r>
            <a:br>
              <a:rPr lang="en-AU" sz="2400" dirty="0"/>
            </a:br>
            <a:endParaRPr lang="en-AU" sz="2400" dirty="0"/>
          </a:p>
        </p:txBody>
      </p:sp>
    </p:spTree>
    <p:extLst>
      <p:ext uri="{BB962C8B-B14F-4D97-AF65-F5344CB8AC3E}">
        <p14:creationId xmlns:p14="http://schemas.microsoft.com/office/powerpoint/2010/main" val="31519569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Bendigo Sustainability Group</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426820"/>
            <a:ext cx="8435280" cy="4738484"/>
          </a:xfrm>
        </p:spPr>
        <p:txBody>
          <a:bodyPr>
            <a:normAutofit lnSpcReduction="10000"/>
          </a:bodyPr>
          <a:lstStyle/>
          <a:p>
            <a:r>
              <a:rPr lang="en-AU" sz="2400" dirty="0"/>
              <a:t>NFP incorporated community group - founded in 2007</a:t>
            </a:r>
          </a:p>
          <a:p>
            <a:endParaRPr lang="en-AU" sz="1200" dirty="0"/>
          </a:p>
          <a:p>
            <a:r>
              <a:rPr lang="en-AU" sz="2400" dirty="0"/>
              <a:t>Multiple / many Action Groups</a:t>
            </a:r>
          </a:p>
          <a:p>
            <a:endParaRPr lang="en-AU" sz="1200" dirty="0"/>
          </a:p>
          <a:p>
            <a:r>
              <a:rPr lang="en-AU" sz="2400" dirty="0" smtClean="0"/>
              <a:t>Premiers </a:t>
            </a:r>
            <a:r>
              <a:rPr lang="en-AU" sz="2400" dirty="0"/>
              <a:t>Sustainability </a:t>
            </a:r>
            <a:r>
              <a:rPr lang="en-AU" sz="2400" dirty="0" smtClean="0"/>
              <a:t>Regional </a:t>
            </a:r>
            <a:br>
              <a:rPr lang="en-AU" sz="2400" dirty="0" smtClean="0"/>
            </a:br>
            <a:r>
              <a:rPr lang="en-AU" sz="2400" dirty="0" smtClean="0"/>
              <a:t>Achievement Award</a:t>
            </a:r>
          </a:p>
          <a:p>
            <a:pPr lvl="1"/>
            <a:r>
              <a:rPr lang="en-AU" sz="2000" dirty="0"/>
              <a:t>2016 </a:t>
            </a:r>
            <a:r>
              <a:rPr lang="en-AU" sz="2000" dirty="0" smtClean="0"/>
              <a:t>Winner</a:t>
            </a:r>
          </a:p>
          <a:p>
            <a:pPr lvl="1"/>
            <a:r>
              <a:rPr lang="en-AU" sz="2000" dirty="0" smtClean="0"/>
              <a:t>2019 Finalist</a:t>
            </a:r>
            <a:endParaRPr lang="en-AU" sz="2000" dirty="0"/>
          </a:p>
          <a:p>
            <a:endParaRPr lang="en-AU" sz="1200" dirty="0"/>
          </a:p>
          <a:p>
            <a:r>
              <a:rPr lang="en-AU" sz="2400" dirty="0"/>
              <a:t>BSG long history in solar PV</a:t>
            </a:r>
          </a:p>
          <a:p>
            <a:pPr lvl="1"/>
            <a:r>
              <a:rPr lang="en-AU" sz="2000" dirty="0"/>
              <a:t>Residential bulk buys</a:t>
            </a:r>
          </a:p>
          <a:p>
            <a:pPr lvl="2"/>
            <a:r>
              <a:rPr lang="en-AU" sz="2000" dirty="0"/>
              <a:t>650+ systems (2 MW)</a:t>
            </a:r>
          </a:p>
          <a:p>
            <a:pPr lvl="1"/>
            <a:r>
              <a:rPr lang="en-AU" sz="2000" dirty="0"/>
              <a:t>Community scale &amp; owned</a:t>
            </a:r>
          </a:p>
          <a:p>
            <a:pPr lvl="2"/>
            <a:r>
              <a:rPr lang="en-AU" sz="2000" dirty="0"/>
              <a:t>6 x systems </a:t>
            </a:r>
          </a:p>
        </p:txBody>
      </p:sp>
      <p:pic>
        <p:nvPicPr>
          <p:cNvPr id="7" name="Picture 6">
            <a:extLst>
              <a:ext uri="{FF2B5EF4-FFF2-40B4-BE49-F238E27FC236}">
                <a16:creationId xmlns="" xmlns:a16="http://schemas.microsoft.com/office/drawing/2014/main" id="{B65E1CDB-B3D5-4C3B-8B60-799CA7180EC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499992" y="3188718"/>
            <a:ext cx="4464497" cy="3094238"/>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spTree>
    <p:extLst>
      <p:ext uri="{BB962C8B-B14F-4D97-AF65-F5344CB8AC3E}">
        <p14:creationId xmlns:p14="http://schemas.microsoft.com/office/powerpoint/2010/main" val="3176595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Community Power Hubs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426820"/>
            <a:ext cx="8229600" cy="4738484"/>
          </a:xfrm>
        </p:spPr>
        <p:txBody>
          <a:bodyPr>
            <a:normAutofit/>
          </a:bodyPr>
          <a:lstStyle/>
          <a:p>
            <a:r>
              <a:rPr lang="en-AU" sz="2800" dirty="0"/>
              <a:t>State Government Funding</a:t>
            </a:r>
          </a:p>
          <a:p>
            <a:pPr lvl="1"/>
            <a:r>
              <a:rPr lang="en-AU" sz="2400" dirty="0"/>
              <a:t>Sustainability Victoria</a:t>
            </a:r>
          </a:p>
          <a:p>
            <a:r>
              <a:rPr lang="en-AU" sz="2800" dirty="0"/>
              <a:t>Three locations nominated:</a:t>
            </a:r>
          </a:p>
          <a:p>
            <a:pPr lvl="1"/>
            <a:r>
              <a:rPr lang="en-AU" sz="2400" dirty="0"/>
              <a:t>Ballarat</a:t>
            </a:r>
          </a:p>
          <a:p>
            <a:pPr lvl="1"/>
            <a:r>
              <a:rPr lang="en-AU" sz="2400" b="1" dirty="0">
                <a:solidFill>
                  <a:srgbClr val="FF0000"/>
                </a:solidFill>
              </a:rPr>
              <a:t>Bendigo</a:t>
            </a:r>
          </a:p>
          <a:p>
            <a:pPr lvl="1"/>
            <a:r>
              <a:rPr lang="en-AU" sz="2400" dirty="0"/>
              <a:t>Latrobe Valley</a:t>
            </a:r>
          </a:p>
          <a:p>
            <a:r>
              <a:rPr lang="en-AU" sz="2800" dirty="0"/>
              <a:t>Two year program until June 2019</a:t>
            </a:r>
          </a:p>
          <a:p>
            <a:r>
              <a:rPr lang="en-AU" sz="2800" dirty="0"/>
              <a:t>Promote and work out how to do Community Owned Renewable Energy for community benefit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280" y="6108978"/>
            <a:ext cx="1929485" cy="5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4" name="Picture 3">
            <a:extLst>
              <a:ext uri="{FF2B5EF4-FFF2-40B4-BE49-F238E27FC236}">
                <a16:creationId xmlns="" xmlns:a16="http://schemas.microsoft.com/office/drawing/2014/main" id="{935B156E-85F8-4507-97C8-1BE2729DBB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05227" y="1268760"/>
            <a:ext cx="3574106" cy="2690596"/>
          </a:xfrm>
          <a:prstGeom prst="rect">
            <a:avLst/>
          </a:prstGeom>
        </p:spPr>
      </p:pic>
    </p:spTree>
    <p:extLst>
      <p:ext uri="{BB962C8B-B14F-4D97-AF65-F5344CB8AC3E}">
        <p14:creationId xmlns:p14="http://schemas.microsoft.com/office/powerpoint/2010/main" val="244965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BSG / CPH Vision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600200"/>
            <a:ext cx="8229600" cy="4525963"/>
          </a:xfrm>
        </p:spPr>
        <p:txBody>
          <a:bodyPr>
            <a:normAutofit lnSpcReduction="10000"/>
          </a:bodyPr>
          <a:lstStyle/>
          <a:p>
            <a:r>
              <a:rPr lang="en-AU" sz="2800" dirty="0"/>
              <a:t>Repower Bendigo with:</a:t>
            </a:r>
          </a:p>
          <a:p>
            <a:pPr lvl="1"/>
            <a:r>
              <a:rPr lang="en-AU" sz="2400" dirty="0"/>
              <a:t>100% renewably generated energy</a:t>
            </a:r>
          </a:p>
          <a:p>
            <a:pPr lvl="1"/>
            <a:r>
              <a:rPr lang="en-AU" sz="2400" dirty="0"/>
              <a:t>100% community owned renewable energy (CORE)</a:t>
            </a:r>
          </a:p>
          <a:p>
            <a:endParaRPr lang="en-AU" sz="1200" dirty="0"/>
          </a:p>
          <a:p>
            <a:r>
              <a:rPr lang="en-AU" b="1" dirty="0">
                <a:solidFill>
                  <a:srgbClr val="FF0000"/>
                </a:solidFill>
              </a:rPr>
              <a:t>$150+ million</a:t>
            </a:r>
            <a:r>
              <a:rPr lang="en-AU" sz="2800" b="1" dirty="0"/>
              <a:t> </a:t>
            </a:r>
            <a:r>
              <a:rPr lang="en-AU" sz="2800" dirty="0"/>
              <a:t>per year </a:t>
            </a:r>
            <a:br>
              <a:rPr lang="en-AU" sz="2800" dirty="0"/>
            </a:br>
            <a:r>
              <a:rPr lang="en-AU" sz="2800" dirty="0"/>
              <a:t>spent on electricity </a:t>
            </a:r>
            <a:br>
              <a:rPr lang="en-AU" sz="2800" dirty="0"/>
            </a:br>
            <a:r>
              <a:rPr lang="en-AU" sz="2800" dirty="0"/>
              <a:t>in urban Bendigo</a:t>
            </a:r>
          </a:p>
          <a:p>
            <a:pPr lvl="1"/>
            <a:r>
              <a:rPr lang="en-AU" sz="2400" dirty="0"/>
              <a:t>Households &amp; business</a:t>
            </a:r>
          </a:p>
          <a:p>
            <a:endParaRPr lang="en-AU" sz="1200" dirty="0"/>
          </a:p>
          <a:p>
            <a:r>
              <a:rPr lang="en-AU" sz="2800" dirty="0"/>
              <a:t>CORE = Keep money </a:t>
            </a:r>
            <a:br>
              <a:rPr lang="en-AU" sz="2800" dirty="0"/>
            </a:br>
            <a:r>
              <a:rPr lang="en-AU" sz="2800" dirty="0"/>
              <a:t>and benefits local</a:t>
            </a:r>
          </a:p>
        </p:txBody>
      </p:sp>
      <p:pic>
        <p:nvPicPr>
          <p:cNvPr id="7" name="Picture 6">
            <a:extLst>
              <a:ext uri="{FF2B5EF4-FFF2-40B4-BE49-F238E27FC236}">
                <a16:creationId xmlns="" xmlns:a16="http://schemas.microsoft.com/office/drawing/2014/main" id="{B65E1CDB-B3D5-4C3B-8B60-799CA7180EC0}"/>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3601617"/>
            <a:ext cx="4337164" cy="3044836"/>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10" name="Picture 9">
            <a:extLst>
              <a:ext uri="{FF2B5EF4-FFF2-40B4-BE49-F238E27FC236}">
                <a16:creationId xmlns="" xmlns:a16="http://schemas.microsoft.com/office/drawing/2014/main" id="{1C6988F0-2DD5-48A0-B55E-1AE82C72252A}"/>
              </a:ext>
            </a:extLst>
          </p:cNvPr>
          <p:cNvPicPr>
            <a:picLocks noChangeAspect="1"/>
          </p:cNvPicPr>
          <p:nvPr/>
        </p:nvPicPr>
        <p:blipFill>
          <a:blip r:embed="rId6"/>
          <a:stretch>
            <a:fillRect/>
          </a:stretch>
        </p:blipFill>
        <p:spPr>
          <a:xfrm>
            <a:off x="6219315" y="692696"/>
            <a:ext cx="2755730" cy="1545605"/>
          </a:xfrm>
          <a:prstGeom prst="rect">
            <a:avLst/>
          </a:prstGeom>
        </p:spPr>
      </p:pic>
    </p:spTree>
    <p:extLst>
      <p:ext uri="{BB962C8B-B14F-4D97-AF65-F5344CB8AC3E}">
        <p14:creationId xmlns:p14="http://schemas.microsoft.com/office/powerpoint/2010/main" val="1208452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BSG Community Scale / Owned Systems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174948" y="1417637"/>
            <a:ext cx="8969052" cy="4966793"/>
          </a:xfrm>
        </p:spPr>
        <p:txBody>
          <a:bodyPr>
            <a:normAutofit/>
          </a:bodyPr>
          <a:lstStyle/>
          <a:p>
            <a:r>
              <a:rPr lang="en-AU" sz="2800" dirty="0"/>
              <a:t>Local BSG led projects</a:t>
            </a:r>
          </a:p>
          <a:p>
            <a:pPr lvl="1"/>
            <a:r>
              <a:rPr lang="en-AU" sz="2100" dirty="0"/>
              <a:t>2015	Bendigo Library		20 kW 	crowd funded      BSG owned</a:t>
            </a:r>
          </a:p>
          <a:p>
            <a:pPr lvl="1"/>
            <a:r>
              <a:rPr lang="en-AU" sz="2100" dirty="0"/>
              <a:t>2016	Discovery Centre	11 kW 	crowd funded</a:t>
            </a:r>
          </a:p>
          <a:p>
            <a:pPr lvl="1"/>
            <a:r>
              <a:rPr lang="en-AU" sz="2100" dirty="0"/>
              <a:t>2017	Bendigo Tramways	50 kW 	CFCV funded</a:t>
            </a:r>
          </a:p>
          <a:p>
            <a:pPr lvl="1"/>
            <a:r>
              <a:rPr lang="en-AU" sz="2100" dirty="0"/>
              <a:t>2017	Bendigo Archives	31 kW 	BSG funded          BSG owned</a:t>
            </a:r>
            <a:r>
              <a:rPr lang="en-AU" sz="2000" dirty="0"/>
              <a:t/>
            </a:r>
            <a:br>
              <a:rPr lang="en-AU" sz="2000" dirty="0"/>
            </a:br>
            <a:endParaRPr lang="en-AU" sz="1200" dirty="0"/>
          </a:p>
          <a:p>
            <a:pPr lvl="1"/>
            <a:r>
              <a:rPr lang="en-AU" sz="2100" i="1" dirty="0">
                <a:solidFill>
                  <a:srgbClr val="0000FF"/>
                </a:solidFill>
              </a:rPr>
              <a:t>2018	Eaglehawk Stadium	31 kW	</a:t>
            </a:r>
            <a:r>
              <a:rPr lang="en-AU" sz="2100" dirty="0">
                <a:solidFill>
                  <a:srgbClr val="0000FF"/>
                </a:solidFill>
              </a:rPr>
              <a:t>crowd funded      BSG owned</a:t>
            </a:r>
          </a:p>
          <a:p>
            <a:pPr lvl="1"/>
            <a:r>
              <a:rPr lang="en-AU" sz="2100" i="1" dirty="0">
                <a:solidFill>
                  <a:srgbClr val="0000FF"/>
                </a:solidFill>
              </a:rPr>
              <a:t>2018	8 x social housing units	31 kW	</a:t>
            </a:r>
            <a:r>
              <a:rPr lang="en-AU" sz="2100" dirty="0">
                <a:solidFill>
                  <a:srgbClr val="0000FF"/>
                </a:solidFill>
              </a:rPr>
              <a:t>crowd funded      BSG owned</a:t>
            </a:r>
            <a:endParaRPr lang="en-AU" sz="2100" i="1" dirty="0">
              <a:solidFill>
                <a:srgbClr val="0000FF"/>
              </a:solidFill>
            </a:endParaRPr>
          </a:p>
          <a:p>
            <a:pPr lvl="1"/>
            <a:endParaRPr lang="en-AU" sz="1200" i="1" dirty="0"/>
          </a:p>
          <a:p>
            <a:pPr lvl="1"/>
            <a:r>
              <a:rPr lang="en-AU" sz="2100" dirty="0"/>
              <a:t>Total	6 large solar PV systems	174 kW	 </a:t>
            </a:r>
          </a:p>
          <a:p>
            <a:pPr lvl="2"/>
            <a:endParaRPr lang="en-AU" sz="1600" dirty="0"/>
          </a:p>
          <a:p>
            <a:pPr lvl="2"/>
            <a:r>
              <a:rPr lang="en-AU" dirty="0">
                <a:solidFill>
                  <a:srgbClr val="FF0000"/>
                </a:solidFill>
              </a:rPr>
              <a:t>Over </a:t>
            </a:r>
            <a:r>
              <a:rPr lang="en-AU" dirty="0" smtClean="0">
                <a:solidFill>
                  <a:srgbClr val="FF0000"/>
                </a:solidFill>
              </a:rPr>
              <a:t>a </a:t>
            </a:r>
            <a:r>
              <a:rPr lang="en-AU" dirty="0">
                <a:solidFill>
                  <a:srgbClr val="FF0000"/>
                </a:solidFill>
              </a:rPr>
              <a:t>25 year period these systems will keep over </a:t>
            </a:r>
            <a:br>
              <a:rPr lang="en-AU" dirty="0">
                <a:solidFill>
                  <a:srgbClr val="FF0000"/>
                </a:solidFill>
              </a:rPr>
            </a:br>
            <a:r>
              <a:rPr lang="en-AU" sz="3200" b="1" dirty="0">
                <a:solidFill>
                  <a:srgbClr val="FF0000"/>
                </a:solidFill>
              </a:rPr>
              <a:t>$1.5 million </a:t>
            </a:r>
            <a:r>
              <a:rPr lang="en-AU" dirty="0">
                <a:solidFill>
                  <a:srgbClr val="FF0000"/>
                </a:solidFill>
              </a:rPr>
              <a:t>here in Bendigo (&amp; Central Victoria)</a:t>
            </a:r>
            <a:endParaRPr lang="en-AU" sz="16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20" y="5850937"/>
            <a:ext cx="864096" cy="864096"/>
          </a:xfrm>
          <a:prstGeom prst="rect">
            <a:avLst/>
          </a:prstGeom>
        </p:spPr>
      </p:pic>
      <p:pic>
        <p:nvPicPr>
          <p:cNvPr id="8" name="Picture 7">
            <a:extLst>
              <a:ext uri="{FF2B5EF4-FFF2-40B4-BE49-F238E27FC236}">
                <a16:creationId xmlns="" xmlns:a16="http://schemas.microsoft.com/office/drawing/2014/main" id="{5A2DE9F7-A2D6-4B12-A483-F9BE02F7DC68}"/>
              </a:ext>
            </a:extLst>
          </p:cNvPr>
          <p:cNvPicPr/>
          <p:nvPr/>
        </p:nvPicPr>
        <p:blipFill>
          <a:blip r:embed="rId5" cstate="screen">
            <a:extLst>
              <a:ext uri="{28A0092B-C50C-407E-A947-70E740481C1C}">
                <a14:useLocalDpi xmlns:a14="http://schemas.microsoft.com/office/drawing/2010/main"/>
              </a:ext>
            </a:extLst>
          </a:blip>
          <a:stretch>
            <a:fillRect/>
          </a:stretch>
        </p:blipFill>
        <p:spPr>
          <a:xfrm>
            <a:off x="6944328" y="4365104"/>
            <a:ext cx="2108998" cy="936104"/>
          </a:xfrm>
          <a:prstGeom prst="rect">
            <a:avLst/>
          </a:prstGeom>
        </p:spPr>
      </p:pic>
    </p:spTree>
    <p:extLst>
      <p:ext uri="{BB962C8B-B14F-4D97-AF65-F5344CB8AC3E}">
        <p14:creationId xmlns:p14="http://schemas.microsoft.com/office/powerpoint/2010/main" val="1117903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914260" cy="1143000"/>
          </a:xfrm>
        </p:spPr>
        <p:txBody>
          <a:bodyPr>
            <a:normAutofit/>
          </a:bodyPr>
          <a:lstStyle/>
          <a:p>
            <a:r>
              <a:rPr lang="en-AU" sz="3600" dirty="0" smtClean="0"/>
              <a:t>2018 </a:t>
            </a:r>
            <a:r>
              <a:rPr lang="en-AU" sz="3600" dirty="0"/>
              <a:t>Donation Projects</a:t>
            </a:r>
            <a:endParaRPr lang="en-AU" sz="3600" dirty="0">
              <a:solidFill>
                <a:srgbClr val="0000F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2280" y="6108978"/>
            <a:ext cx="1929485" cy="53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11" name="Picture 10">
            <a:extLst>
              <a:ext uri="{FF2B5EF4-FFF2-40B4-BE49-F238E27FC236}">
                <a16:creationId xmlns="" xmlns:a16="http://schemas.microsoft.com/office/drawing/2014/main" id="{5A2DE9F7-A2D6-4B12-A483-F9BE02F7DC68}"/>
              </a:ext>
            </a:extLst>
          </p:cNvPr>
          <p:cNvPicPr/>
          <p:nvPr/>
        </p:nvPicPr>
        <p:blipFill>
          <a:blip r:embed="rId5" cstate="screen">
            <a:extLst>
              <a:ext uri="{28A0092B-C50C-407E-A947-70E740481C1C}">
                <a14:useLocalDpi xmlns:a14="http://schemas.microsoft.com/office/drawing/2010/main"/>
              </a:ext>
            </a:extLst>
          </a:blip>
          <a:stretch>
            <a:fillRect/>
          </a:stretch>
        </p:blipFill>
        <p:spPr>
          <a:xfrm>
            <a:off x="7362700" y="408270"/>
            <a:ext cx="1766570" cy="807720"/>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7504" y="1260380"/>
            <a:ext cx="8960967" cy="43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58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5952783"/>
            <a:ext cx="1681227" cy="667734"/>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6924564" y="419714"/>
            <a:ext cx="2219436" cy="939607"/>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04666"/>
            <a:ext cx="5706490" cy="3237140"/>
          </a:xfrm>
          <a:prstGeom prst="rect">
            <a:avLst/>
          </a:prstGeom>
        </p:spPr>
      </p:pic>
      <p:sp>
        <p:nvSpPr>
          <p:cNvPr id="2" name="Title 1"/>
          <p:cNvSpPr>
            <a:spLocks noGrp="1"/>
          </p:cNvSpPr>
          <p:nvPr>
            <p:ph type="title"/>
          </p:nvPr>
        </p:nvSpPr>
        <p:spPr>
          <a:xfrm>
            <a:off x="0" y="404665"/>
            <a:ext cx="3143310" cy="706090"/>
          </a:xfrm>
        </p:spPr>
        <p:txBody>
          <a:bodyPr>
            <a:normAutofit/>
          </a:bodyPr>
          <a:lstStyle/>
          <a:p>
            <a:r>
              <a:rPr lang="en-AU" sz="2400" dirty="0">
                <a:solidFill>
                  <a:schemeClr val="bg1"/>
                </a:solidFill>
              </a:rPr>
              <a:t>Eaglehawk Stadium</a:t>
            </a:r>
          </a:p>
        </p:txBody>
      </p:sp>
      <p:pic>
        <p:nvPicPr>
          <p:cNvPr id="8" name="Picture 7">
            <a:extLst>
              <a:ext uri="{FF2B5EF4-FFF2-40B4-BE49-F238E27FC236}">
                <a16:creationId xmlns="" xmlns:a16="http://schemas.microsoft.com/office/drawing/2014/main" id="{993C47CF-A79F-4211-B793-6DA0556CAC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43808" y="3641805"/>
            <a:ext cx="6317530" cy="3216196"/>
          </a:xfrm>
          <a:prstGeom prst="rect">
            <a:avLst/>
          </a:prstGeom>
        </p:spPr>
      </p:pic>
      <p:sp>
        <p:nvSpPr>
          <p:cNvPr id="10" name="Title 1"/>
          <p:cNvSpPr txBox="1">
            <a:spLocks/>
          </p:cNvSpPr>
          <p:nvPr/>
        </p:nvSpPr>
        <p:spPr>
          <a:xfrm>
            <a:off x="2843808" y="6151910"/>
            <a:ext cx="314331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solidFill>
                  <a:schemeClr val="bg1"/>
                </a:solidFill>
              </a:rPr>
              <a:t>Social Housing</a:t>
            </a:r>
            <a:endParaRPr lang="en-AU" sz="2400" dirty="0">
              <a:solidFill>
                <a:schemeClr val="bg1"/>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48983" y="1343789"/>
            <a:ext cx="6246033" cy="4155760"/>
          </a:xfrm>
          <a:prstGeom prst="rect">
            <a:avLst/>
          </a:prstGeom>
          <a:ln w="25400">
            <a:solidFill>
              <a:schemeClr val="accent6">
                <a:lumMod val="75000"/>
              </a:schemeClr>
            </a:solidFill>
          </a:ln>
        </p:spPr>
      </p:pic>
    </p:spTree>
    <p:extLst>
      <p:ext uri="{BB962C8B-B14F-4D97-AF65-F5344CB8AC3E}">
        <p14:creationId xmlns:p14="http://schemas.microsoft.com/office/powerpoint/2010/main" val="1655221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0"/>
                                        <p:tgtEl>
                                          <p:spTgt spid="9"/>
                                        </p:tgtEl>
                                      </p:cBhvr>
                                    </p:animEffect>
                                  </p:childTnLst>
                                </p:cTn>
                              </p:par>
                            </p:childTnLst>
                          </p:cTn>
                        </p:par>
                        <p:par>
                          <p:cTn id="8" fill="hold">
                            <p:stCondLst>
                              <p:cond delay="350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0"/>
                                        <p:tgtEl>
                                          <p:spTgt spid="8"/>
                                        </p:tgtEl>
                                      </p:cBhvr>
                                    </p:animEffect>
                                  </p:childTnLst>
                                </p:cTn>
                              </p:par>
                            </p:childTnLst>
                          </p:cTn>
                        </p:par>
                        <p:par>
                          <p:cTn id="12" fill="hold">
                            <p:stCondLst>
                              <p:cond delay="7000"/>
                            </p:stCondLst>
                            <p:childTnLst>
                              <p:par>
                                <p:cTn id="13" presetID="21" presetClass="entr" presetSubtype="1" fill="hold" nodeType="afterEffect">
                                  <p:stCondLst>
                                    <p:cond delay="250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120" y="425001"/>
            <a:ext cx="6783104" cy="639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4531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3999</TotalTime>
  <Words>637</Words>
  <Application>Microsoft Macintosh PowerPoint</Application>
  <PresentationFormat>On-screen Show (4:3)</PresentationFormat>
  <Paragraphs>139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Opportunities for Community Energy in the Region Experiences from the Bendigo Community Power Hub  Loddon Mallee Future Energy Forum    31 October 2019 </vt:lpstr>
      <vt:lpstr>Agenda</vt:lpstr>
      <vt:lpstr>Bendigo Sustainability Group</vt:lpstr>
      <vt:lpstr>Community Power Hubs</vt:lpstr>
      <vt:lpstr>BSG / CPH Vision</vt:lpstr>
      <vt:lpstr>BSG Community Scale / Owned Systems</vt:lpstr>
      <vt:lpstr>2018 Donation Projects</vt:lpstr>
      <vt:lpstr>Eaglehawk Stadium</vt:lpstr>
      <vt:lpstr>PowerPoint Presentation</vt:lpstr>
      <vt:lpstr>Live Monitoring of Projects</vt:lpstr>
      <vt:lpstr>Rooftop Solar Investment Model </vt:lpstr>
      <vt:lpstr>Government Schools</vt:lpstr>
      <vt:lpstr>Community Energy Development &amp; Administration Group</vt:lpstr>
      <vt:lpstr>Community Mid-Scale Solar Farm</vt:lpstr>
      <vt:lpstr>Community Solar Farms – the sweet spot</vt:lpstr>
      <vt:lpstr>PowerPoint Presentation</vt:lpstr>
      <vt:lpstr>PowerPoint Presentation</vt:lpstr>
      <vt:lpstr>PowerPoint Presentation</vt:lpstr>
      <vt:lpstr>PowerPoint Presentation</vt:lpstr>
      <vt:lpstr>Community Buildings – Solar &amp; Batteries</vt:lpstr>
      <vt:lpstr>PowerPoint Presentation</vt:lpstr>
      <vt:lpstr>Funding Needed for: Community Energy &amp; Community Power Hubs</vt:lpstr>
      <vt:lpstr>PowerPoint Presentation</vt:lpstr>
      <vt:lpstr>Opportunities for Community Energy in the Region Experiences from the Bendigo Community Power Hub  Loddon Mallee Future Energy Forum    31 October 2019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Corr</dc:creator>
  <cp:lastModifiedBy>user</cp:lastModifiedBy>
  <cp:revision>229</cp:revision>
  <cp:lastPrinted>2019-10-30T07:05:04Z</cp:lastPrinted>
  <dcterms:created xsi:type="dcterms:W3CDTF">2016-06-20T14:21:06Z</dcterms:created>
  <dcterms:modified xsi:type="dcterms:W3CDTF">2019-11-21T23:58:54Z</dcterms:modified>
</cp:coreProperties>
</file>